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8" r:id="rId4"/>
    <p:sldId id="266" r:id="rId5"/>
    <p:sldId id="271" r:id="rId6"/>
    <p:sldId id="273" r:id="rId7"/>
    <p:sldId id="275" r:id="rId8"/>
    <p:sldId id="279" r:id="rId9"/>
    <p:sldId id="281" r:id="rId10"/>
    <p:sldId id="277" r:id="rId11"/>
  </p:sldIdLst>
  <p:sldSz cx="9144000" cy="6858000" type="screen4x3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573E78A-4CC7-4AE7-BC58-FDC7DB137AB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AB2E44C-E699-4FF8-9708-D3EF20237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13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C55CAF9-4780-4A11-83A2-8ACE896AFB7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B064E2E-0604-4453-AC5F-60DB97F35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15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72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04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59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38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73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03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64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133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23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64E2E-0604-4453-AC5F-60DB97F35B2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29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-obr.spb.ru/napravleniya-deyatelnosti/pedagogicheskie-kadr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nspect-ko.spb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1556793"/>
            <a:ext cx="7786867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Аттестация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педагогических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работников на педагогическую </a:t>
            </a:r>
            <a:r>
              <a:rPr lang="ru-RU" sz="40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категорию  </a:t>
            </a:r>
            <a:r>
              <a:rPr lang="ru-RU" sz="400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2021-2022 учебном году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57193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Нузбаум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Елена Анатольевна,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методист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методического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отдела ГБНОУ ДУМ СПб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559" y="260648"/>
            <a:ext cx="1920444" cy="20223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122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496944" cy="43924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Дни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и часы консультаций:</a:t>
            </a:r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Вторник с 10.00 до 12.00</a:t>
            </a:r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Четверг с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14.00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до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16.00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Адрес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: ул. Малая Конюшенная,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д.1-3,лит.В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каб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. 6</a:t>
            </a:r>
          </a:p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Телефон для записи на консультации: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417-50-91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методист методического отдела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Нузбаум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Елена Анатольевна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5" y="404665"/>
            <a:ext cx="7056784" cy="12241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Консультации по вопросам проведения аттестации</a:t>
            </a:r>
            <a:r>
              <a:rPr lang="ru-RU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17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2"/>
            <a:ext cx="8208912" cy="5165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29.12.2012 № 273-ФЗ «Об образовании в Российской Федерации»;</a:t>
            </a:r>
          </a:p>
          <a:p>
            <a:pPr marL="285750" lvl="0" indent="-285750" algn="just" defTabSz="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Российской Федерации от 08.08.2013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организаций»;</a:t>
            </a:r>
          </a:p>
          <a:p>
            <a:pPr marL="285750" lvl="0" indent="-285750" algn="just" defTabSz="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здравоохранения и социального развития Российской Федерации                           от 26.08.2010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образования»;</a:t>
            </a:r>
          </a:p>
          <a:p>
            <a:pPr marL="285750" lvl="0" indent="-285750" algn="just" defTabSz="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образования и науки  Российской Федерации от 07.04.2014  № 276 «Об утверждении порядка проведения аттестации педагогических работников организаций, осуществляющих образовательную деятельность»;</a:t>
            </a:r>
          </a:p>
          <a:p>
            <a:pPr marL="285750" lvl="0" indent="-285750" algn="just" defTabSz="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Санкт-Петербурга от 26.06.2013 № 461-83 «Об образовании в Санкт-Петербурге»;</a:t>
            </a:r>
          </a:p>
          <a:p>
            <a:pPr marL="285750" lvl="0" indent="-285750" algn="just" defTabSz="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Санкт-Петербурга от 24.02.2004 № 225 «О Комитете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образованию»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667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 правовые акты, регулирующие предоставление государственной услуги</a:t>
            </a:r>
          </a:p>
        </p:txBody>
      </p:sp>
    </p:spTree>
    <p:extLst>
      <p:ext uri="{BB962C8B-B14F-4D97-AF65-F5344CB8AC3E}">
        <p14:creationId xmlns:p14="http://schemas.microsoft.com/office/powerpoint/2010/main" val="16860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8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педагогических работников проводится в целях подтверждения  соответствия  педагогических работников занимаемым  должностям на основе оценки их профессиональной деятельности и по желанию работников  в целях становления  квалификационной категории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раз в пять лет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аттестации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аттестационными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комиссиями, формируемыми уполномоченными органами государственной власти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 РФ.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1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Санкт-Петербургское государственное казенное учреждение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аттестации и мониторинга Комитета по образованию»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(СПб ГКУ «Центр аттестации и мониторинга»)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расположен по адресу: Московский пр., д. 52 лит. А.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почта: appocaro@mail.ru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8 (812) 246-12-51 – отдел аттестации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Санкт-Петербургского государственного казенного учреждения «Центр аттестации и мониторинга Комитета по образованию» 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 работы: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09.00 — 18.00,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09.00 — 17.00,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перерыв 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12.30 — 13.30</a:t>
            </a:r>
          </a:p>
        </p:txBody>
      </p:sp>
    </p:spTree>
    <p:extLst>
      <p:ext uri="{BB962C8B-B14F-4D97-AF65-F5344CB8AC3E}">
        <p14:creationId xmlns:p14="http://schemas.microsoft.com/office/powerpoint/2010/main" val="19603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3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Заявители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(кто имеет право пройти аттестацию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3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buClr>
                <a:srgbClr val="0F6FC6"/>
              </a:buClr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285750" algn="just" defTabSz="4572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работники, не имеющий категорий;</a:t>
            </a:r>
          </a:p>
          <a:p>
            <a:pPr lvl="0" indent="-285750" algn="just" defTabSz="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работники, имеющие первую категорию - если срок действия предыдущей «добровольной аттестации» подходит к концу.</a:t>
            </a:r>
          </a:p>
          <a:p>
            <a:pPr lvl="0" indent="-285750" algn="just" defTabSz="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работники, имеющие первую категорию на высшую категорию - но не ранее, чем через 2 года после ее присвоения;</a:t>
            </a:r>
          </a:p>
          <a:p>
            <a:pPr lvl="0" indent="-285750" algn="just" defTabSz="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работники, имеющие высшую категорию - если срок действия предыдущей «добровольной аттестации» подходит к концу.</a:t>
            </a:r>
          </a:p>
          <a:p>
            <a:pPr lvl="0" indent="-285750" algn="just" defTabSz="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педагоги, проработавшие в занимаемой должности менее 2 лет, беременные женщины и женщины, находящиеся в отпусках по беременности и родам, по уходу за ребенком до достижения им возраста 3 лет также имеют право подать заявление о добровольной аттестации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defTabSz="457200">
              <a:buClr>
                <a:srgbClr val="0F6FC6"/>
              </a:buClr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291264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+mn-lt"/>
                <a:cs typeface="Arial" panose="020B0604020202020204" pitchFamily="34" charset="0"/>
              </a:rPr>
              <a:t>Срок предоставления услуги</a:t>
            </a:r>
            <a:endParaRPr lang="ru-RU" sz="3200" dirty="0">
              <a:solidFill>
                <a:schemeClr val="tx2">
                  <a:lumMod val="50000"/>
                </a:schemeClr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предоставления государственной услуги — </a:t>
            </a:r>
            <a:r>
              <a:rPr lang="ru-RU" sz="2000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90 календарных дней с даты подачи 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</a:t>
            </a:r>
            <a:endParaRPr lang="ru-RU" sz="2000" u="sng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Заявления педагогических работников о проведении аттестации рассматриваются аттестационной комиссией в срок </a:t>
            </a:r>
            <a:r>
              <a:rPr lang="ru-RU" sz="2000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30 календарных дней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Проведение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аттестации,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начала ее проведения и до принятия решения аттестационной комиссией не должно превышать </a:t>
            </a:r>
            <a:r>
              <a:rPr lang="ru-RU" sz="2000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календарных дней</a:t>
            </a:r>
          </a:p>
        </p:txBody>
      </p:sp>
    </p:spTree>
    <p:extLst>
      <p:ext uri="{BB962C8B-B14F-4D97-AF65-F5344CB8AC3E}">
        <p14:creationId xmlns:p14="http://schemas.microsoft.com/office/powerpoint/2010/main" val="39372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240" y="260648"/>
            <a:ext cx="8352928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spc="-150" dirty="0" smtClean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cs typeface="Arial" panose="020B0604020202020204" pitchFamily="34" charset="0"/>
              </a:rPr>
              <a:t>Порядок оказания государственной  услуги</a:t>
            </a:r>
            <a:endParaRPr lang="ru-RU" sz="3200" spc="-150" dirty="0">
              <a:solidFill>
                <a:schemeClr val="tx2">
                  <a:lumMod val="75000"/>
                </a:schemeClr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531" y="1052736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аттестации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подается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с </a:t>
            </a:r>
            <a:r>
              <a:rPr lang="ru-RU" sz="2000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августа по 15 мая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СПб ГКУ «Многофункциональный центр предоставления государственных и муниципальных услуг»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через Портал государственных и муниципальных услуг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Индивидуальная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папка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достижений педагогического работника предоставляется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бумажном носителе (менее 15 листов — в подразделение МФЦ, объемом более 15 листов в Центр аттестации и мониторинга)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виде электронного портфолио  на портале государственных услуг при заполнении электронного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0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061" y="332656"/>
            <a:ext cx="8394403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Формы экспертных заключений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 descr="C:\Users\metoduser\Desktop\Алёна\Февраль 2018\Семинар Школа педагога\2018-02-09_19-51-4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4476" r="3355" b="6693"/>
          <a:stretch/>
        </p:blipFill>
        <p:spPr bwMode="auto">
          <a:xfrm>
            <a:off x="395536" y="1124745"/>
            <a:ext cx="4164347" cy="28262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metoduser\Desktop\Алёна\Февраль 2018\Семинар Школа педагога\2018-02-09_19-50-52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" t="7359" r="1422" b="5487"/>
          <a:stretch/>
        </p:blipFill>
        <p:spPr bwMode="auto">
          <a:xfrm>
            <a:off x="4207371" y="3573015"/>
            <a:ext cx="4565324" cy="284241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148064" y="1268761"/>
            <a:ext cx="3384376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Размещены на сайте ГБНОУ ДУМ СПБ, в разделе научно-методическая деятельность</a:t>
            </a: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0800000" flipV="1">
            <a:off x="4594164" y="2103003"/>
            <a:ext cx="960337" cy="62104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88979" y="2746089"/>
            <a:ext cx="484632" cy="82692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00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8163696" cy="2808312"/>
          </a:xfrm>
        </p:spPr>
        <p:txBody>
          <a:bodyPr>
            <a:noAutofit/>
          </a:bodyPr>
          <a:lstStyle/>
          <a:p>
            <a:pPr marL="0"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Комитета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образованию                                    </a:t>
            </a:r>
          </a:p>
          <a:p>
            <a:pPr marL="0"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k-obr.spb.ru/napravleniya-deyatelnosti/pedagogicheskie-kadry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разделе «Аттестация педагогических работников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Санкт-Петербургского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казенного учреждения «Центр аттестации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и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мониторинга Комитета по образованию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inspect-ko.spb.ru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99832" cy="209461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000" b="0" dirty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</a:t>
            </a:r>
            <a:r>
              <a:rPr lang="ru-RU" sz="2000" b="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2000" b="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формы </a:t>
            </a:r>
            <a:r>
              <a:rPr lang="ru-RU" sz="2000" b="0" dirty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экспертных </a:t>
            </a:r>
            <a:r>
              <a:rPr lang="ru-RU" sz="2000" b="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заключений  об </a:t>
            </a:r>
            <a:r>
              <a:rPr lang="ru-RU" sz="2000" b="0" dirty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уровне профессиональной деятельности педагогических работников (по должностям) </a:t>
            </a:r>
            <a:r>
              <a:rPr lang="ru-RU" sz="2000" b="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размещены </a:t>
            </a:r>
            <a:r>
              <a:rPr lang="ru-RU" sz="2000" b="0" dirty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официальных сайтах</a:t>
            </a:r>
            <a:r>
              <a:rPr lang="en-US" sz="2000" b="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b="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0" dirty="0">
              <a:ln w="13462">
                <a:solidFill>
                  <a:srgbClr val="1E2A5A"/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808</TotalTime>
  <Words>443</Words>
  <Application>Microsoft Office PowerPoint</Application>
  <PresentationFormat>Экран (4:3)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Аттестация  педагогических работников на педагогическую категорию                                              в 2021-2022 учебном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 предоставления услуги</vt:lpstr>
      <vt:lpstr>Порядок оказания государственной  услуги</vt:lpstr>
      <vt:lpstr>Формы экспертных заключений</vt:lpstr>
      <vt:lpstr>Справочная информация, формы экспертных заключений  об уровне профессиональной деятельности педагогических работников (по должностям) размещены на официальных сайтах: </vt:lpstr>
      <vt:lpstr>Консультации по вопросам проведения аттестации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metoduser</dc:creator>
  <cp:lastModifiedBy>metoduser</cp:lastModifiedBy>
  <cp:revision>22</cp:revision>
  <cp:lastPrinted>2021-09-15T12:37:24Z</cp:lastPrinted>
  <dcterms:created xsi:type="dcterms:W3CDTF">2021-09-13T07:24:11Z</dcterms:created>
  <dcterms:modified xsi:type="dcterms:W3CDTF">2021-09-15T14:09:16Z</dcterms:modified>
</cp:coreProperties>
</file>