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D0E59-C6D8-4106-87EF-6C7E11FF8695}" type="doc">
      <dgm:prSet loTypeId="urn:microsoft.com/office/officeart/2005/8/layout/radial1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CDF53A5-F700-4AB6-8A40-55A6CEDE6821}">
      <dgm:prSet phldrT="[Текст]" custT="1"/>
      <dgm:spPr/>
      <dgm:t>
        <a:bodyPr/>
        <a:lstStyle/>
        <a:p>
          <a:r>
            <a:rPr lang="ru-RU" sz="2400" dirty="0" err="1" smtClean="0"/>
            <a:t>Воспи-тание</a:t>
          </a:r>
          <a:endParaRPr lang="ru-RU" sz="2400" dirty="0"/>
        </a:p>
      </dgm:t>
    </dgm:pt>
    <dgm:pt modelId="{EF577FA0-ACEE-423A-9B5B-966AA1DD6074}" type="parTrans" cxnId="{A6A0ACB0-AB4F-4D69-A02E-B19C3045009F}">
      <dgm:prSet/>
      <dgm:spPr/>
      <dgm:t>
        <a:bodyPr/>
        <a:lstStyle/>
        <a:p>
          <a:endParaRPr lang="ru-RU" sz="2400"/>
        </a:p>
      </dgm:t>
    </dgm:pt>
    <dgm:pt modelId="{CE314170-58A8-41D0-9893-DCDE90F97809}" type="sibTrans" cxnId="{A6A0ACB0-AB4F-4D69-A02E-B19C3045009F}">
      <dgm:prSet/>
      <dgm:spPr/>
      <dgm:t>
        <a:bodyPr/>
        <a:lstStyle/>
        <a:p>
          <a:endParaRPr lang="ru-RU" sz="2400"/>
        </a:p>
      </dgm:t>
    </dgm:pt>
    <dgm:pt modelId="{6B9F2E38-B8F1-48C5-8D08-B7D147D26ADA}">
      <dgm:prSet phldrT="[Текст]" custT="1"/>
      <dgm:spPr/>
      <dgm:t>
        <a:bodyPr/>
        <a:lstStyle/>
        <a:p>
          <a:r>
            <a:rPr lang="ru-RU" sz="2400"/>
            <a:t>Детский дом</a:t>
          </a:r>
        </a:p>
      </dgm:t>
    </dgm:pt>
    <dgm:pt modelId="{FB13092B-F498-4390-8967-C1F20EE98F8D}" type="parTrans" cxnId="{6CAD5B2B-37FE-4B7E-9C8E-DEB9F020377E}">
      <dgm:prSet custT="1"/>
      <dgm:spPr/>
      <dgm:t>
        <a:bodyPr/>
        <a:lstStyle/>
        <a:p>
          <a:endParaRPr lang="ru-RU" sz="2400"/>
        </a:p>
      </dgm:t>
    </dgm:pt>
    <dgm:pt modelId="{61B7E394-A986-4ACF-977D-D5A985031491}" type="sibTrans" cxnId="{6CAD5B2B-37FE-4B7E-9C8E-DEB9F020377E}">
      <dgm:prSet/>
      <dgm:spPr/>
      <dgm:t>
        <a:bodyPr/>
        <a:lstStyle/>
        <a:p>
          <a:endParaRPr lang="ru-RU" sz="2400"/>
        </a:p>
      </dgm:t>
    </dgm:pt>
    <dgm:pt modelId="{DDD75C89-AC21-4531-A157-93CE144E83F2}">
      <dgm:prSet phldrT="[Текст]" custT="1"/>
      <dgm:spPr/>
      <dgm:t>
        <a:bodyPr/>
        <a:lstStyle/>
        <a:p>
          <a:r>
            <a:rPr lang="ru-RU" sz="2400" dirty="0" err="1" smtClean="0"/>
            <a:t>Доброволь-чество</a:t>
          </a:r>
          <a:endParaRPr lang="ru-RU" sz="2400" dirty="0"/>
        </a:p>
      </dgm:t>
    </dgm:pt>
    <dgm:pt modelId="{147B3EA6-41E7-4E34-A9D3-7BEFB6C6D651}" type="parTrans" cxnId="{BA971D89-5BDC-4A87-8F82-71F40F8CE9B9}">
      <dgm:prSet custT="1"/>
      <dgm:spPr/>
      <dgm:t>
        <a:bodyPr/>
        <a:lstStyle/>
        <a:p>
          <a:endParaRPr lang="ru-RU" sz="2400"/>
        </a:p>
      </dgm:t>
    </dgm:pt>
    <dgm:pt modelId="{0748926A-5AE1-483F-8F27-A32265E1D795}" type="sibTrans" cxnId="{BA971D89-5BDC-4A87-8F82-71F40F8CE9B9}">
      <dgm:prSet/>
      <dgm:spPr/>
      <dgm:t>
        <a:bodyPr/>
        <a:lstStyle/>
        <a:p>
          <a:endParaRPr lang="ru-RU" sz="2400"/>
        </a:p>
      </dgm:t>
    </dgm:pt>
    <dgm:pt modelId="{BC537504-EC12-4358-BDE8-A0283B155DD8}">
      <dgm:prSet phldrT="[Текст]" custT="1"/>
      <dgm:spPr/>
      <dgm:t>
        <a:bodyPr/>
        <a:lstStyle/>
        <a:p>
          <a:r>
            <a:rPr lang="ru-RU" sz="2400" dirty="0" err="1" smtClean="0"/>
            <a:t>Дополни-тельное</a:t>
          </a:r>
          <a:r>
            <a:rPr lang="ru-RU" sz="2400" dirty="0" smtClean="0"/>
            <a:t> образование</a:t>
          </a:r>
          <a:endParaRPr lang="ru-RU" sz="2400" dirty="0"/>
        </a:p>
      </dgm:t>
    </dgm:pt>
    <dgm:pt modelId="{DBFAFEBA-D480-47A4-9B39-DDAF81488707}" type="parTrans" cxnId="{88837EC5-544F-4B58-BA02-AFD8EB46CA1B}">
      <dgm:prSet custT="1"/>
      <dgm:spPr/>
      <dgm:t>
        <a:bodyPr/>
        <a:lstStyle/>
        <a:p>
          <a:endParaRPr lang="ru-RU" sz="2400"/>
        </a:p>
      </dgm:t>
    </dgm:pt>
    <dgm:pt modelId="{235A844F-C085-4185-8756-F7B19081B805}" type="sibTrans" cxnId="{88837EC5-544F-4B58-BA02-AFD8EB46CA1B}">
      <dgm:prSet/>
      <dgm:spPr/>
      <dgm:t>
        <a:bodyPr/>
        <a:lstStyle/>
        <a:p>
          <a:endParaRPr lang="ru-RU" sz="2400"/>
        </a:p>
      </dgm:t>
    </dgm:pt>
    <dgm:pt modelId="{6074D2C4-1D3D-4511-8194-C11FD2D7077E}">
      <dgm:prSet phldrT="[Текст]" custT="1"/>
      <dgm:spPr/>
      <dgm:t>
        <a:bodyPr/>
        <a:lstStyle/>
        <a:p>
          <a:r>
            <a:rPr lang="ru-RU" sz="2400" dirty="0" err="1" smtClean="0"/>
            <a:t>Самоуправ-ление</a:t>
          </a:r>
          <a:endParaRPr lang="ru-RU" sz="2400" dirty="0"/>
        </a:p>
      </dgm:t>
    </dgm:pt>
    <dgm:pt modelId="{0C3AEB19-36BD-4BD0-8C95-EE5154A0E513}" type="parTrans" cxnId="{74F1932A-67A1-44FA-9BC2-53DB1D8577F6}">
      <dgm:prSet custT="1"/>
      <dgm:spPr/>
      <dgm:t>
        <a:bodyPr/>
        <a:lstStyle/>
        <a:p>
          <a:endParaRPr lang="ru-RU" sz="2400"/>
        </a:p>
      </dgm:t>
    </dgm:pt>
    <dgm:pt modelId="{2F81DBE8-CD1F-4B93-9E3C-F5DB62BB6BBA}" type="sibTrans" cxnId="{74F1932A-67A1-44FA-9BC2-53DB1D8577F6}">
      <dgm:prSet/>
      <dgm:spPr/>
      <dgm:t>
        <a:bodyPr/>
        <a:lstStyle/>
        <a:p>
          <a:endParaRPr lang="ru-RU" sz="2400"/>
        </a:p>
      </dgm:t>
    </dgm:pt>
    <dgm:pt modelId="{36804BED-250A-45E8-844A-55AEEAB330D4}">
      <dgm:prSet phldrT="[Текст]" custT="1"/>
      <dgm:spPr/>
      <dgm:t>
        <a:bodyPr/>
        <a:lstStyle/>
        <a:p>
          <a:r>
            <a:rPr lang="ru-RU" sz="2400" smtClean="0"/>
            <a:t>Культурно-массовые меропиятия</a:t>
          </a:r>
          <a:endParaRPr lang="ru-RU" sz="2400" dirty="0"/>
        </a:p>
      </dgm:t>
    </dgm:pt>
    <dgm:pt modelId="{CCC4D320-B74B-4795-926F-1DE8701A2918}" type="parTrans" cxnId="{20DEEB11-66DA-4492-A8F3-B7861224390B}">
      <dgm:prSet custT="1"/>
      <dgm:spPr/>
      <dgm:t>
        <a:bodyPr/>
        <a:lstStyle/>
        <a:p>
          <a:endParaRPr lang="ru-RU" sz="2400"/>
        </a:p>
      </dgm:t>
    </dgm:pt>
    <dgm:pt modelId="{4AB04649-0206-423A-8513-78F9B229C4AC}" type="sibTrans" cxnId="{20DEEB11-66DA-4492-A8F3-B7861224390B}">
      <dgm:prSet/>
      <dgm:spPr/>
      <dgm:t>
        <a:bodyPr/>
        <a:lstStyle/>
        <a:p>
          <a:endParaRPr lang="ru-RU" sz="2400"/>
        </a:p>
      </dgm:t>
    </dgm:pt>
    <dgm:pt modelId="{8DD4A933-4441-4F47-820E-4D3E8B62FEF2}" type="pres">
      <dgm:prSet presAssocID="{69ED0E59-C6D8-4106-87EF-6C7E11FF86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5B7D1-2407-461A-903C-5787D5E87969}" type="pres">
      <dgm:prSet presAssocID="{6CDF53A5-F700-4AB6-8A40-55A6CEDE6821}" presName="centerShape" presStyleLbl="node0" presStyleIdx="0" presStyleCnt="1"/>
      <dgm:spPr/>
      <dgm:t>
        <a:bodyPr/>
        <a:lstStyle/>
        <a:p>
          <a:endParaRPr lang="ru-RU"/>
        </a:p>
      </dgm:t>
    </dgm:pt>
    <dgm:pt modelId="{28AE844C-031B-40DE-BF6A-83F1B8D419F5}" type="pres">
      <dgm:prSet presAssocID="{FB13092B-F498-4390-8967-C1F20EE98F8D}" presName="Name9" presStyleLbl="parChTrans1D2" presStyleIdx="0" presStyleCnt="5"/>
      <dgm:spPr/>
      <dgm:t>
        <a:bodyPr/>
        <a:lstStyle/>
        <a:p>
          <a:endParaRPr lang="ru-RU"/>
        </a:p>
      </dgm:t>
    </dgm:pt>
    <dgm:pt modelId="{5DAEE325-4E0E-46E8-88C5-2C262521EAEC}" type="pres">
      <dgm:prSet presAssocID="{FB13092B-F498-4390-8967-C1F20EE98F8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42CE4DF-FC53-4BB9-BC03-D4EB8DEC7BFE}" type="pres">
      <dgm:prSet presAssocID="{6B9F2E38-B8F1-48C5-8D08-B7D147D26A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9DC0D-2D4A-4E60-B86B-9261179DDDCF}" type="pres">
      <dgm:prSet presAssocID="{147B3EA6-41E7-4E34-A9D3-7BEFB6C6D651}" presName="Name9" presStyleLbl="parChTrans1D2" presStyleIdx="1" presStyleCnt="5"/>
      <dgm:spPr/>
      <dgm:t>
        <a:bodyPr/>
        <a:lstStyle/>
        <a:p>
          <a:endParaRPr lang="ru-RU"/>
        </a:p>
      </dgm:t>
    </dgm:pt>
    <dgm:pt modelId="{02F133BD-822C-463F-A7A3-9E855A31A3B7}" type="pres">
      <dgm:prSet presAssocID="{147B3EA6-41E7-4E34-A9D3-7BEFB6C6D65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B4B83E9-2091-481B-933C-2E49AB7353DD}" type="pres">
      <dgm:prSet presAssocID="{DDD75C89-AC21-4531-A157-93CE144E83F2}" presName="node" presStyleLbl="node1" presStyleIdx="1" presStyleCnt="5" custScaleX="139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B66EA-7D02-4D05-A91A-DBD598200BD5}" type="pres">
      <dgm:prSet presAssocID="{DBFAFEBA-D480-47A4-9B39-DDAF81488707}" presName="Name9" presStyleLbl="parChTrans1D2" presStyleIdx="2" presStyleCnt="5"/>
      <dgm:spPr/>
      <dgm:t>
        <a:bodyPr/>
        <a:lstStyle/>
        <a:p>
          <a:endParaRPr lang="ru-RU"/>
        </a:p>
      </dgm:t>
    </dgm:pt>
    <dgm:pt modelId="{B3CBB32F-2AEE-480A-9E4E-BEE81B846AA1}" type="pres">
      <dgm:prSet presAssocID="{DBFAFEBA-D480-47A4-9B39-DDAF8148870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1226104-5020-4DC5-BA36-D00149D08F04}" type="pres">
      <dgm:prSet presAssocID="{BC537504-EC12-4358-BDE8-A0283B155DD8}" presName="node" presStyleLbl="node1" presStyleIdx="2" presStyleCnt="5" custScaleX="143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9671D-374A-4083-BB34-DD53725F2340}" type="pres">
      <dgm:prSet presAssocID="{CCC4D320-B74B-4795-926F-1DE8701A2918}" presName="Name9" presStyleLbl="parChTrans1D2" presStyleIdx="3" presStyleCnt="5"/>
      <dgm:spPr/>
      <dgm:t>
        <a:bodyPr/>
        <a:lstStyle/>
        <a:p>
          <a:endParaRPr lang="ru-RU"/>
        </a:p>
      </dgm:t>
    </dgm:pt>
    <dgm:pt modelId="{E5F39EBD-7099-434B-A17C-754011884699}" type="pres">
      <dgm:prSet presAssocID="{CCC4D320-B74B-4795-926F-1DE8701A291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45676C4-5724-48ED-81CD-2AAAE4099D42}" type="pres">
      <dgm:prSet presAssocID="{36804BED-250A-45E8-844A-55AEEAB330D4}" presName="node" presStyleLbl="node1" presStyleIdx="3" presStyleCnt="5" custScaleX="144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D7FC5-C3AD-47F0-9433-B3BA77E7EBAE}" type="pres">
      <dgm:prSet presAssocID="{0C3AEB19-36BD-4BD0-8C95-EE5154A0E513}" presName="Name9" presStyleLbl="parChTrans1D2" presStyleIdx="4" presStyleCnt="5"/>
      <dgm:spPr/>
      <dgm:t>
        <a:bodyPr/>
        <a:lstStyle/>
        <a:p>
          <a:endParaRPr lang="ru-RU"/>
        </a:p>
      </dgm:t>
    </dgm:pt>
    <dgm:pt modelId="{F051173E-1CCE-49F7-BD0A-5121BB83F788}" type="pres">
      <dgm:prSet presAssocID="{0C3AEB19-36BD-4BD0-8C95-EE5154A0E51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2D8D83B-7B79-49D9-AC05-F8949050B120}" type="pres">
      <dgm:prSet presAssocID="{6074D2C4-1D3D-4511-8194-C11FD2D7077E}" presName="node" presStyleLbl="node1" presStyleIdx="4" presStyleCnt="5" custScaleX="138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671FC4-E0CC-4877-8CDA-703022717FD2}" type="presOf" srcId="{6074D2C4-1D3D-4511-8194-C11FD2D7077E}" destId="{02D8D83B-7B79-49D9-AC05-F8949050B120}" srcOrd="0" destOrd="0" presId="urn:microsoft.com/office/officeart/2005/8/layout/radial1"/>
    <dgm:cxn modelId="{3BE63E76-73EA-4737-B8AF-107C2C0AFCB7}" type="presOf" srcId="{FB13092B-F498-4390-8967-C1F20EE98F8D}" destId="{5DAEE325-4E0E-46E8-88C5-2C262521EAEC}" srcOrd="1" destOrd="0" presId="urn:microsoft.com/office/officeart/2005/8/layout/radial1"/>
    <dgm:cxn modelId="{B4721CA1-EF52-400D-A8BA-53C985CE0B2E}" type="presOf" srcId="{DBFAFEBA-D480-47A4-9B39-DDAF81488707}" destId="{B3CBB32F-2AEE-480A-9E4E-BEE81B846AA1}" srcOrd="1" destOrd="0" presId="urn:microsoft.com/office/officeart/2005/8/layout/radial1"/>
    <dgm:cxn modelId="{C2D1E8CD-63AE-4907-B68D-15224DD8E946}" type="presOf" srcId="{DDD75C89-AC21-4531-A157-93CE144E83F2}" destId="{0B4B83E9-2091-481B-933C-2E49AB7353DD}" srcOrd="0" destOrd="0" presId="urn:microsoft.com/office/officeart/2005/8/layout/radial1"/>
    <dgm:cxn modelId="{88837EC5-544F-4B58-BA02-AFD8EB46CA1B}" srcId="{6CDF53A5-F700-4AB6-8A40-55A6CEDE6821}" destId="{BC537504-EC12-4358-BDE8-A0283B155DD8}" srcOrd="2" destOrd="0" parTransId="{DBFAFEBA-D480-47A4-9B39-DDAF81488707}" sibTransId="{235A844F-C085-4185-8756-F7B19081B805}"/>
    <dgm:cxn modelId="{B7D0E1BC-258D-476A-B31D-679E36842AE8}" type="presOf" srcId="{0C3AEB19-36BD-4BD0-8C95-EE5154A0E513}" destId="{F051173E-1CCE-49F7-BD0A-5121BB83F788}" srcOrd="1" destOrd="0" presId="urn:microsoft.com/office/officeart/2005/8/layout/radial1"/>
    <dgm:cxn modelId="{B71E160C-6A30-48D4-A7C8-47178FCB7FC0}" type="presOf" srcId="{DBFAFEBA-D480-47A4-9B39-DDAF81488707}" destId="{402B66EA-7D02-4D05-A91A-DBD598200BD5}" srcOrd="0" destOrd="0" presId="urn:microsoft.com/office/officeart/2005/8/layout/radial1"/>
    <dgm:cxn modelId="{2B2D88E4-BACD-4C96-AB70-7FBAEA1C9209}" type="presOf" srcId="{0C3AEB19-36BD-4BD0-8C95-EE5154A0E513}" destId="{45FD7FC5-C3AD-47F0-9433-B3BA77E7EBAE}" srcOrd="0" destOrd="0" presId="urn:microsoft.com/office/officeart/2005/8/layout/radial1"/>
    <dgm:cxn modelId="{A6A0ACB0-AB4F-4D69-A02E-B19C3045009F}" srcId="{69ED0E59-C6D8-4106-87EF-6C7E11FF8695}" destId="{6CDF53A5-F700-4AB6-8A40-55A6CEDE6821}" srcOrd="0" destOrd="0" parTransId="{EF577FA0-ACEE-423A-9B5B-966AA1DD6074}" sibTransId="{CE314170-58A8-41D0-9893-DCDE90F97809}"/>
    <dgm:cxn modelId="{BA971D89-5BDC-4A87-8F82-71F40F8CE9B9}" srcId="{6CDF53A5-F700-4AB6-8A40-55A6CEDE6821}" destId="{DDD75C89-AC21-4531-A157-93CE144E83F2}" srcOrd="1" destOrd="0" parTransId="{147B3EA6-41E7-4E34-A9D3-7BEFB6C6D651}" sibTransId="{0748926A-5AE1-483F-8F27-A32265E1D795}"/>
    <dgm:cxn modelId="{6CAD5B2B-37FE-4B7E-9C8E-DEB9F020377E}" srcId="{6CDF53A5-F700-4AB6-8A40-55A6CEDE6821}" destId="{6B9F2E38-B8F1-48C5-8D08-B7D147D26ADA}" srcOrd="0" destOrd="0" parTransId="{FB13092B-F498-4390-8967-C1F20EE98F8D}" sibTransId="{61B7E394-A986-4ACF-977D-D5A985031491}"/>
    <dgm:cxn modelId="{475C763C-01F7-4714-92AB-D48EE846F7F7}" type="presOf" srcId="{36804BED-250A-45E8-844A-55AEEAB330D4}" destId="{345676C4-5724-48ED-81CD-2AAAE4099D42}" srcOrd="0" destOrd="0" presId="urn:microsoft.com/office/officeart/2005/8/layout/radial1"/>
    <dgm:cxn modelId="{89E46D84-1042-4741-825D-08C34ECA7961}" type="presOf" srcId="{BC537504-EC12-4358-BDE8-A0283B155DD8}" destId="{61226104-5020-4DC5-BA36-D00149D08F04}" srcOrd="0" destOrd="0" presId="urn:microsoft.com/office/officeart/2005/8/layout/radial1"/>
    <dgm:cxn modelId="{F4EAD9E4-A9D1-4666-8462-111666AA2206}" type="presOf" srcId="{69ED0E59-C6D8-4106-87EF-6C7E11FF8695}" destId="{8DD4A933-4441-4F47-820E-4D3E8B62FEF2}" srcOrd="0" destOrd="0" presId="urn:microsoft.com/office/officeart/2005/8/layout/radial1"/>
    <dgm:cxn modelId="{41F4F843-1D23-49B1-8CFF-7958A79E0B71}" type="presOf" srcId="{6B9F2E38-B8F1-48C5-8D08-B7D147D26ADA}" destId="{742CE4DF-FC53-4BB9-BC03-D4EB8DEC7BFE}" srcOrd="0" destOrd="0" presId="urn:microsoft.com/office/officeart/2005/8/layout/radial1"/>
    <dgm:cxn modelId="{8A15B8BF-91C8-407E-9449-910DFBED53E1}" type="presOf" srcId="{CCC4D320-B74B-4795-926F-1DE8701A2918}" destId="{E5F39EBD-7099-434B-A17C-754011884699}" srcOrd="1" destOrd="0" presId="urn:microsoft.com/office/officeart/2005/8/layout/radial1"/>
    <dgm:cxn modelId="{5DC7753D-8864-418E-9A2E-B3827E9EBF7C}" type="presOf" srcId="{147B3EA6-41E7-4E34-A9D3-7BEFB6C6D651}" destId="{02F133BD-822C-463F-A7A3-9E855A31A3B7}" srcOrd="1" destOrd="0" presId="urn:microsoft.com/office/officeart/2005/8/layout/radial1"/>
    <dgm:cxn modelId="{20DEEB11-66DA-4492-A8F3-B7861224390B}" srcId="{6CDF53A5-F700-4AB6-8A40-55A6CEDE6821}" destId="{36804BED-250A-45E8-844A-55AEEAB330D4}" srcOrd="3" destOrd="0" parTransId="{CCC4D320-B74B-4795-926F-1DE8701A2918}" sibTransId="{4AB04649-0206-423A-8513-78F9B229C4AC}"/>
    <dgm:cxn modelId="{2C5D0D91-72FB-485E-913A-6128F426890E}" type="presOf" srcId="{CCC4D320-B74B-4795-926F-1DE8701A2918}" destId="{6959671D-374A-4083-BB34-DD53725F2340}" srcOrd="0" destOrd="0" presId="urn:microsoft.com/office/officeart/2005/8/layout/radial1"/>
    <dgm:cxn modelId="{D1BCD7AF-1E56-4D0F-80BA-5BA1567BF89B}" type="presOf" srcId="{6CDF53A5-F700-4AB6-8A40-55A6CEDE6821}" destId="{BE55B7D1-2407-461A-903C-5787D5E87969}" srcOrd="0" destOrd="0" presId="urn:microsoft.com/office/officeart/2005/8/layout/radial1"/>
    <dgm:cxn modelId="{FE34464C-E9E0-47F2-8BCF-19D9DB3C797D}" type="presOf" srcId="{147B3EA6-41E7-4E34-A9D3-7BEFB6C6D651}" destId="{7069DC0D-2D4A-4E60-B86B-9261179DDDCF}" srcOrd="0" destOrd="0" presId="urn:microsoft.com/office/officeart/2005/8/layout/radial1"/>
    <dgm:cxn modelId="{73F5AA01-6E49-4EF5-A7C1-3CD41A2F7888}" type="presOf" srcId="{FB13092B-F498-4390-8967-C1F20EE98F8D}" destId="{28AE844C-031B-40DE-BF6A-83F1B8D419F5}" srcOrd="0" destOrd="0" presId="urn:microsoft.com/office/officeart/2005/8/layout/radial1"/>
    <dgm:cxn modelId="{74F1932A-67A1-44FA-9BC2-53DB1D8577F6}" srcId="{6CDF53A5-F700-4AB6-8A40-55A6CEDE6821}" destId="{6074D2C4-1D3D-4511-8194-C11FD2D7077E}" srcOrd="4" destOrd="0" parTransId="{0C3AEB19-36BD-4BD0-8C95-EE5154A0E513}" sibTransId="{2F81DBE8-CD1F-4B93-9E3C-F5DB62BB6BBA}"/>
    <dgm:cxn modelId="{B845EA12-33E3-4D58-9320-9597981632DD}" type="presParOf" srcId="{8DD4A933-4441-4F47-820E-4D3E8B62FEF2}" destId="{BE55B7D1-2407-461A-903C-5787D5E87969}" srcOrd="0" destOrd="0" presId="urn:microsoft.com/office/officeart/2005/8/layout/radial1"/>
    <dgm:cxn modelId="{BEAD852F-8487-4CE4-A6B6-5C417E0D9CF8}" type="presParOf" srcId="{8DD4A933-4441-4F47-820E-4D3E8B62FEF2}" destId="{28AE844C-031B-40DE-BF6A-83F1B8D419F5}" srcOrd="1" destOrd="0" presId="urn:microsoft.com/office/officeart/2005/8/layout/radial1"/>
    <dgm:cxn modelId="{B02AD130-05A1-4849-9287-9D5A9A6763C5}" type="presParOf" srcId="{28AE844C-031B-40DE-BF6A-83F1B8D419F5}" destId="{5DAEE325-4E0E-46E8-88C5-2C262521EAEC}" srcOrd="0" destOrd="0" presId="urn:microsoft.com/office/officeart/2005/8/layout/radial1"/>
    <dgm:cxn modelId="{C909ED1C-5CCD-4DA6-9AE6-860D8023F91F}" type="presParOf" srcId="{8DD4A933-4441-4F47-820E-4D3E8B62FEF2}" destId="{742CE4DF-FC53-4BB9-BC03-D4EB8DEC7BFE}" srcOrd="2" destOrd="0" presId="urn:microsoft.com/office/officeart/2005/8/layout/radial1"/>
    <dgm:cxn modelId="{8EA50D9D-21C3-4991-8CE7-18FF3A865ED0}" type="presParOf" srcId="{8DD4A933-4441-4F47-820E-4D3E8B62FEF2}" destId="{7069DC0D-2D4A-4E60-B86B-9261179DDDCF}" srcOrd="3" destOrd="0" presId="urn:microsoft.com/office/officeart/2005/8/layout/radial1"/>
    <dgm:cxn modelId="{AFF90DF2-9B6F-4332-A7AE-DB2619124CED}" type="presParOf" srcId="{7069DC0D-2D4A-4E60-B86B-9261179DDDCF}" destId="{02F133BD-822C-463F-A7A3-9E855A31A3B7}" srcOrd="0" destOrd="0" presId="urn:microsoft.com/office/officeart/2005/8/layout/radial1"/>
    <dgm:cxn modelId="{0BCA2D0E-5304-4825-8B3C-441AA97ED493}" type="presParOf" srcId="{8DD4A933-4441-4F47-820E-4D3E8B62FEF2}" destId="{0B4B83E9-2091-481B-933C-2E49AB7353DD}" srcOrd="4" destOrd="0" presId="urn:microsoft.com/office/officeart/2005/8/layout/radial1"/>
    <dgm:cxn modelId="{C089018A-7068-47B8-B6E0-7B3183936C91}" type="presParOf" srcId="{8DD4A933-4441-4F47-820E-4D3E8B62FEF2}" destId="{402B66EA-7D02-4D05-A91A-DBD598200BD5}" srcOrd="5" destOrd="0" presId="urn:microsoft.com/office/officeart/2005/8/layout/radial1"/>
    <dgm:cxn modelId="{D3100B16-BC22-459D-AA1B-71E885590419}" type="presParOf" srcId="{402B66EA-7D02-4D05-A91A-DBD598200BD5}" destId="{B3CBB32F-2AEE-480A-9E4E-BEE81B846AA1}" srcOrd="0" destOrd="0" presId="urn:microsoft.com/office/officeart/2005/8/layout/radial1"/>
    <dgm:cxn modelId="{AC88C122-0B0E-4D94-BFAD-284BB3948E56}" type="presParOf" srcId="{8DD4A933-4441-4F47-820E-4D3E8B62FEF2}" destId="{61226104-5020-4DC5-BA36-D00149D08F04}" srcOrd="6" destOrd="0" presId="urn:microsoft.com/office/officeart/2005/8/layout/radial1"/>
    <dgm:cxn modelId="{7A6F409C-33D4-49C2-BDC2-F18C5EFD4C90}" type="presParOf" srcId="{8DD4A933-4441-4F47-820E-4D3E8B62FEF2}" destId="{6959671D-374A-4083-BB34-DD53725F2340}" srcOrd="7" destOrd="0" presId="urn:microsoft.com/office/officeart/2005/8/layout/radial1"/>
    <dgm:cxn modelId="{8959CB83-63E8-4474-965D-7DE62586BBBD}" type="presParOf" srcId="{6959671D-374A-4083-BB34-DD53725F2340}" destId="{E5F39EBD-7099-434B-A17C-754011884699}" srcOrd="0" destOrd="0" presId="urn:microsoft.com/office/officeart/2005/8/layout/radial1"/>
    <dgm:cxn modelId="{1A5F345E-A0AA-4EB3-B150-E0A58F40FEB2}" type="presParOf" srcId="{8DD4A933-4441-4F47-820E-4D3E8B62FEF2}" destId="{345676C4-5724-48ED-81CD-2AAAE4099D42}" srcOrd="8" destOrd="0" presId="urn:microsoft.com/office/officeart/2005/8/layout/radial1"/>
    <dgm:cxn modelId="{C43D9209-6126-42CD-9205-AC52936332F2}" type="presParOf" srcId="{8DD4A933-4441-4F47-820E-4D3E8B62FEF2}" destId="{45FD7FC5-C3AD-47F0-9433-B3BA77E7EBAE}" srcOrd="9" destOrd="0" presId="urn:microsoft.com/office/officeart/2005/8/layout/radial1"/>
    <dgm:cxn modelId="{8319EE42-7E9B-4EF4-A6D0-B68A19FEA05C}" type="presParOf" srcId="{45FD7FC5-C3AD-47F0-9433-B3BA77E7EBAE}" destId="{F051173E-1CCE-49F7-BD0A-5121BB83F788}" srcOrd="0" destOrd="0" presId="urn:microsoft.com/office/officeart/2005/8/layout/radial1"/>
    <dgm:cxn modelId="{B1F08C18-0A07-4CB9-B701-C2BF8F09DA00}" type="presParOf" srcId="{8DD4A933-4441-4F47-820E-4D3E8B62FEF2}" destId="{02D8D83B-7B79-49D9-AC05-F8949050B12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55B7D1-2407-461A-903C-5787D5E87969}">
      <dsp:nvSpPr>
        <dsp:cNvPr id="0" name=""/>
        <dsp:cNvSpPr/>
      </dsp:nvSpPr>
      <dsp:spPr>
        <a:xfrm>
          <a:off x="2932524" y="2416438"/>
          <a:ext cx="1837107" cy="18371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Воспи-тание</a:t>
          </a:r>
          <a:endParaRPr lang="ru-RU" sz="2400" kern="1200" dirty="0"/>
        </a:p>
      </dsp:txBody>
      <dsp:txXfrm>
        <a:off x="2932524" y="2416438"/>
        <a:ext cx="1837107" cy="1837107"/>
      </dsp:txXfrm>
    </dsp:sp>
    <dsp:sp modelId="{28AE844C-031B-40DE-BF6A-83F1B8D419F5}">
      <dsp:nvSpPr>
        <dsp:cNvPr id="0" name=""/>
        <dsp:cNvSpPr/>
      </dsp:nvSpPr>
      <dsp:spPr>
        <a:xfrm rot="16200000">
          <a:off x="3573692" y="2117622"/>
          <a:ext cx="554771" cy="42860"/>
        </a:xfrm>
        <a:custGeom>
          <a:avLst/>
          <a:gdLst/>
          <a:ahLst/>
          <a:cxnLst/>
          <a:rect l="0" t="0" r="0" b="0"/>
          <a:pathLst>
            <a:path>
              <a:moveTo>
                <a:pt x="0" y="21430"/>
              </a:moveTo>
              <a:lnTo>
                <a:pt x="554771" y="214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200000">
        <a:off x="3837208" y="2125183"/>
        <a:ext cx="27738" cy="27738"/>
      </dsp:txXfrm>
    </dsp:sp>
    <dsp:sp modelId="{742CE4DF-FC53-4BB9-BC03-D4EB8DEC7BFE}">
      <dsp:nvSpPr>
        <dsp:cNvPr id="0" name=""/>
        <dsp:cNvSpPr/>
      </dsp:nvSpPr>
      <dsp:spPr>
        <a:xfrm>
          <a:off x="2932524" y="24560"/>
          <a:ext cx="1837107" cy="18371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Детский дом</a:t>
          </a:r>
        </a:p>
      </dsp:txBody>
      <dsp:txXfrm>
        <a:off x="2932524" y="24560"/>
        <a:ext cx="1837107" cy="1837107"/>
      </dsp:txXfrm>
    </dsp:sp>
    <dsp:sp modelId="{7069DC0D-2D4A-4E60-B86B-9261179DDDCF}">
      <dsp:nvSpPr>
        <dsp:cNvPr id="0" name=""/>
        <dsp:cNvSpPr/>
      </dsp:nvSpPr>
      <dsp:spPr>
        <a:xfrm rot="20520000">
          <a:off x="4718655" y="2991709"/>
          <a:ext cx="245969" cy="42860"/>
        </a:xfrm>
        <a:custGeom>
          <a:avLst/>
          <a:gdLst/>
          <a:ahLst/>
          <a:cxnLst/>
          <a:rect l="0" t="0" r="0" b="0"/>
          <a:pathLst>
            <a:path>
              <a:moveTo>
                <a:pt x="0" y="21430"/>
              </a:moveTo>
              <a:lnTo>
                <a:pt x="245969" y="214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0520000">
        <a:off x="4835490" y="3006990"/>
        <a:ext cx="12298" cy="12298"/>
      </dsp:txXfrm>
    </dsp:sp>
    <dsp:sp modelId="{0B4B83E9-2091-481B-933C-2E49AB7353DD}">
      <dsp:nvSpPr>
        <dsp:cNvPr id="0" name=""/>
        <dsp:cNvSpPr/>
      </dsp:nvSpPr>
      <dsp:spPr>
        <a:xfrm>
          <a:off x="4844250" y="1677307"/>
          <a:ext cx="2563278" cy="1837107"/>
        </a:xfrm>
        <a:prstGeom prst="ellipse">
          <a:avLst/>
        </a:prstGeom>
        <a:gradFill rotWithShape="0">
          <a:gsLst>
            <a:gs pos="0">
              <a:schemeClr val="accent2">
                <a:hueOff val="-3158839"/>
                <a:satOff val="5324"/>
                <a:lumOff val="-6520"/>
                <a:alphaOff val="0"/>
                <a:shade val="63000"/>
                <a:satMod val="165000"/>
              </a:schemeClr>
            </a:gs>
            <a:gs pos="30000">
              <a:schemeClr val="accent2">
                <a:hueOff val="-3158839"/>
                <a:satOff val="5324"/>
                <a:lumOff val="-6520"/>
                <a:alphaOff val="0"/>
                <a:shade val="58000"/>
                <a:satMod val="165000"/>
              </a:schemeClr>
            </a:gs>
            <a:gs pos="75000">
              <a:schemeClr val="accent2">
                <a:hueOff val="-3158839"/>
                <a:satOff val="5324"/>
                <a:lumOff val="-6520"/>
                <a:alphaOff val="0"/>
                <a:shade val="30000"/>
                <a:satMod val="175000"/>
              </a:schemeClr>
            </a:gs>
            <a:gs pos="100000">
              <a:schemeClr val="accent2">
                <a:hueOff val="-3158839"/>
                <a:satOff val="5324"/>
                <a:lumOff val="-65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Доброволь-чество</a:t>
          </a:r>
          <a:endParaRPr lang="ru-RU" sz="2400" kern="1200" dirty="0"/>
        </a:p>
      </dsp:txBody>
      <dsp:txXfrm>
        <a:off x="4844250" y="1677307"/>
        <a:ext cx="2563278" cy="1837107"/>
      </dsp:txXfrm>
    </dsp:sp>
    <dsp:sp modelId="{402B66EA-7D02-4D05-A91A-DBD598200BD5}">
      <dsp:nvSpPr>
        <dsp:cNvPr id="0" name=""/>
        <dsp:cNvSpPr/>
      </dsp:nvSpPr>
      <dsp:spPr>
        <a:xfrm rot="3240000">
          <a:off x="4296017" y="4243083"/>
          <a:ext cx="460795" cy="42860"/>
        </a:xfrm>
        <a:custGeom>
          <a:avLst/>
          <a:gdLst/>
          <a:ahLst/>
          <a:cxnLst/>
          <a:rect l="0" t="0" r="0" b="0"/>
          <a:pathLst>
            <a:path>
              <a:moveTo>
                <a:pt x="0" y="21430"/>
              </a:moveTo>
              <a:lnTo>
                <a:pt x="460795" y="214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3240000">
        <a:off x="4514894" y="4252993"/>
        <a:ext cx="23039" cy="23039"/>
      </dsp:txXfrm>
    </dsp:sp>
    <dsp:sp modelId="{61226104-5020-4DC5-BA36-D00149D08F04}">
      <dsp:nvSpPr>
        <dsp:cNvPr id="0" name=""/>
        <dsp:cNvSpPr/>
      </dsp:nvSpPr>
      <dsp:spPr>
        <a:xfrm>
          <a:off x="3941611" y="4351509"/>
          <a:ext cx="2630755" cy="1837107"/>
        </a:xfrm>
        <a:prstGeom prst="ellipse">
          <a:avLst/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shade val="63000"/>
                <a:satMod val="165000"/>
              </a:schemeClr>
            </a:gs>
            <a:gs pos="30000">
              <a:schemeClr val="accent2">
                <a:hueOff val="-6317677"/>
                <a:satOff val="10648"/>
                <a:lumOff val="-13040"/>
                <a:alphaOff val="0"/>
                <a:shade val="58000"/>
                <a:satMod val="165000"/>
              </a:schemeClr>
            </a:gs>
            <a:gs pos="75000">
              <a:schemeClr val="accent2">
                <a:hueOff val="-6317677"/>
                <a:satOff val="10648"/>
                <a:lumOff val="-13040"/>
                <a:alphaOff val="0"/>
                <a:shade val="30000"/>
                <a:satMod val="175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Дополни-тельное</a:t>
          </a:r>
          <a:r>
            <a:rPr lang="ru-RU" sz="2400" kern="1200" dirty="0" smtClean="0"/>
            <a:t> образование</a:t>
          </a:r>
          <a:endParaRPr lang="ru-RU" sz="2400" kern="1200" dirty="0"/>
        </a:p>
      </dsp:txBody>
      <dsp:txXfrm>
        <a:off x="3941611" y="4351509"/>
        <a:ext cx="2630755" cy="1837107"/>
      </dsp:txXfrm>
    </dsp:sp>
    <dsp:sp modelId="{6959671D-374A-4083-BB34-DD53725F2340}">
      <dsp:nvSpPr>
        <dsp:cNvPr id="0" name=""/>
        <dsp:cNvSpPr/>
      </dsp:nvSpPr>
      <dsp:spPr>
        <a:xfrm rot="7560000">
          <a:off x="2946299" y="4242596"/>
          <a:ext cx="459592" cy="42860"/>
        </a:xfrm>
        <a:custGeom>
          <a:avLst/>
          <a:gdLst/>
          <a:ahLst/>
          <a:cxnLst/>
          <a:rect l="0" t="0" r="0" b="0"/>
          <a:pathLst>
            <a:path>
              <a:moveTo>
                <a:pt x="0" y="21430"/>
              </a:moveTo>
              <a:lnTo>
                <a:pt x="459592" y="214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7560000">
        <a:off x="3164605" y="4252537"/>
        <a:ext cx="22979" cy="22979"/>
      </dsp:txXfrm>
    </dsp:sp>
    <dsp:sp modelId="{345676C4-5724-48ED-81CD-2AAAE4099D42}">
      <dsp:nvSpPr>
        <dsp:cNvPr id="0" name=""/>
        <dsp:cNvSpPr/>
      </dsp:nvSpPr>
      <dsp:spPr>
        <a:xfrm>
          <a:off x="1122100" y="4351509"/>
          <a:ext cx="2646132" cy="1837107"/>
        </a:xfrm>
        <a:prstGeom prst="ellipse">
          <a:avLst/>
        </a:prstGeom>
        <a:gradFill rotWithShape="0">
          <a:gsLst>
            <a:gs pos="0">
              <a:schemeClr val="accent2">
                <a:hueOff val="-9476516"/>
                <a:satOff val="15973"/>
                <a:lumOff val="-19559"/>
                <a:alphaOff val="0"/>
                <a:shade val="63000"/>
                <a:satMod val="165000"/>
              </a:schemeClr>
            </a:gs>
            <a:gs pos="30000">
              <a:schemeClr val="accent2">
                <a:hueOff val="-9476516"/>
                <a:satOff val="15973"/>
                <a:lumOff val="-19559"/>
                <a:alphaOff val="0"/>
                <a:shade val="58000"/>
                <a:satMod val="165000"/>
              </a:schemeClr>
            </a:gs>
            <a:gs pos="75000">
              <a:schemeClr val="accent2">
                <a:hueOff val="-9476516"/>
                <a:satOff val="15973"/>
                <a:lumOff val="-19559"/>
                <a:alphaOff val="0"/>
                <a:shade val="30000"/>
                <a:satMod val="175000"/>
              </a:schemeClr>
            </a:gs>
            <a:gs pos="100000">
              <a:schemeClr val="accent2">
                <a:hueOff val="-9476516"/>
                <a:satOff val="15973"/>
                <a:lumOff val="-1955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Культурно-массовые меропиятия</a:t>
          </a:r>
          <a:endParaRPr lang="ru-RU" sz="2400" kern="1200" dirty="0"/>
        </a:p>
      </dsp:txBody>
      <dsp:txXfrm>
        <a:off x="1122100" y="4351509"/>
        <a:ext cx="2646132" cy="1837107"/>
      </dsp:txXfrm>
    </dsp:sp>
    <dsp:sp modelId="{45FD7FC5-C3AD-47F0-9433-B3BA77E7EBAE}">
      <dsp:nvSpPr>
        <dsp:cNvPr id="0" name=""/>
        <dsp:cNvSpPr/>
      </dsp:nvSpPr>
      <dsp:spPr>
        <a:xfrm rot="11880000">
          <a:off x="2727397" y="2990104"/>
          <a:ext cx="256357" cy="42860"/>
        </a:xfrm>
        <a:custGeom>
          <a:avLst/>
          <a:gdLst/>
          <a:ahLst/>
          <a:cxnLst/>
          <a:rect l="0" t="0" r="0" b="0"/>
          <a:pathLst>
            <a:path>
              <a:moveTo>
                <a:pt x="0" y="21430"/>
              </a:moveTo>
              <a:lnTo>
                <a:pt x="256357" y="214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1880000">
        <a:off x="2849167" y="3005125"/>
        <a:ext cx="12817" cy="12817"/>
      </dsp:txXfrm>
    </dsp:sp>
    <dsp:sp modelId="{02D8D83B-7B79-49D9-AC05-F8949050B120}">
      <dsp:nvSpPr>
        <dsp:cNvPr id="0" name=""/>
        <dsp:cNvSpPr/>
      </dsp:nvSpPr>
      <dsp:spPr>
        <a:xfrm>
          <a:off x="307670" y="1677307"/>
          <a:ext cx="2537192" cy="1837107"/>
        </a:xfrm>
        <a:prstGeom prst="ellipse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63000"/>
                <a:satMod val="165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shade val="58000"/>
                <a:satMod val="165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shade val="30000"/>
                <a:satMod val="17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Самоуправ-ление</a:t>
          </a:r>
          <a:endParaRPr lang="ru-RU" sz="2400" kern="1200" dirty="0"/>
        </a:p>
      </dsp:txBody>
      <dsp:txXfrm>
        <a:off x="307670" y="1677307"/>
        <a:ext cx="2537192" cy="1837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2DE3D5-2C7A-4C99-9EEF-A28D9E49D31A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2DB244-6855-4C67-8DBC-A39A96D2D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E3D5-2C7A-4C99-9EEF-A28D9E49D31A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B244-6855-4C67-8DBC-A39A96D2D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E3D5-2C7A-4C99-9EEF-A28D9E49D31A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B244-6855-4C67-8DBC-A39A96D2D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2DE3D5-2C7A-4C99-9EEF-A28D9E49D31A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2DB244-6855-4C67-8DBC-A39A96D2D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2DE3D5-2C7A-4C99-9EEF-A28D9E49D31A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2DB244-6855-4C67-8DBC-A39A96D2D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E3D5-2C7A-4C99-9EEF-A28D9E49D31A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B244-6855-4C67-8DBC-A39A96D2D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E3D5-2C7A-4C99-9EEF-A28D9E49D31A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B244-6855-4C67-8DBC-A39A96D2D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2DE3D5-2C7A-4C99-9EEF-A28D9E49D31A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2DB244-6855-4C67-8DBC-A39A96D2D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E3D5-2C7A-4C99-9EEF-A28D9E49D31A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B244-6855-4C67-8DBC-A39A96D2D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2DE3D5-2C7A-4C99-9EEF-A28D9E49D31A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2DB244-6855-4C67-8DBC-A39A96D2D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2DE3D5-2C7A-4C99-9EEF-A28D9E49D31A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2DB244-6855-4C67-8DBC-A39A96D2D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2DE3D5-2C7A-4C99-9EEF-A28D9E49D31A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2DB244-6855-4C67-8DBC-A39A96D2D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340769"/>
            <a:ext cx="5974432" cy="3600400"/>
          </a:xfrm>
        </p:spPr>
        <p:txBody>
          <a:bodyPr>
            <a:noAutofit/>
          </a:bodyPr>
          <a:lstStyle/>
          <a:p>
            <a:r>
              <a:rPr lang="ru-RU" sz="3200" dirty="0"/>
              <a:t>Организация воспитательной работы в СПб ГБ ПОУ «РКТК</a:t>
            </a:r>
            <a:r>
              <a:rPr lang="ru-RU" sz="3200" dirty="0" smtClean="0"/>
              <a:t>»,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том числе в рамках дополнительного </a:t>
            </a:r>
            <a:r>
              <a:rPr lang="ru-RU" sz="3200" dirty="0" smtClean="0"/>
              <a:t>образования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/>
              <a:t>из опыта работы)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013176"/>
            <a:ext cx="5144616" cy="6256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Котова Н.Ю., методист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Традиционные культурно-массовые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06916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День знаний</a:t>
            </a:r>
          </a:p>
          <a:p>
            <a:pPr lvl="0"/>
            <a:r>
              <a:rPr lang="ru-RU" dirty="0" smtClean="0"/>
              <a:t>Посвящение в студенты</a:t>
            </a:r>
          </a:p>
          <a:p>
            <a:pPr lvl="0"/>
            <a:r>
              <a:rPr lang="ru-RU" dirty="0" smtClean="0"/>
              <a:t>День учителя</a:t>
            </a:r>
          </a:p>
          <a:p>
            <a:pPr lvl="0"/>
            <a:r>
              <a:rPr lang="ru-RU" dirty="0" smtClean="0"/>
              <a:t>Новый год</a:t>
            </a:r>
          </a:p>
          <a:p>
            <a:pPr lvl="0"/>
            <a:r>
              <a:rPr lang="ru-RU" dirty="0" smtClean="0"/>
              <a:t>День освобождения Ленинграда от блокады</a:t>
            </a:r>
          </a:p>
          <a:p>
            <a:pPr lvl="0"/>
            <a:r>
              <a:rPr lang="ru-RU" dirty="0" smtClean="0"/>
              <a:t>День защитника Отечества</a:t>
            </a:r>
          </a:p>
          <a:p>
            <a:pPr lvl="0"/>
            <a:r>
              <a:rPr lang="ru-RU" dirty="0" smtClean="0"/>
              <a:t>Международный женский день</a:t>
            </a:r>
          </a:p>
          <a:p>
            <a:pPr lvl="0"/>
            <a:r>
              <a:rPr lang="ru-RU" dirty="0" smtClean="0"/>
              <a:t>День весны и труда</a:t>
            </a:r>
          </a:p>
          <a:p>
            <a:pPr lvl="0"/>
            <a:r>
              <a:rPr lang="ru-RU" dirty="0" smtClean="0"/>
              <a:t>День Победы</a:t>
            </a:r>
          </a:p>
          <a:p>
            <a:pPr lvl="0"/>
            <a:r>
              <a:rPr lang="ru-RU" dirty="0" smtClean="0"/>
              <a:t>День города</a:t>
            </a:r>
          </a:p>
          <a:p>
            <a:pPr lvl="0"/>
            <a:r>
              <a:rPr lang="ru-RU" dirty="0" smtClean="0"/>
              <a:t>День России</a:t>
            </a:r>
          </a:p>
          <a:p>
            <a:pPr lvl="0"/>
            <a:r>
              <a:rPr lang="ru-RU" dirty="0" smtClean="0"/>
              <a:t>Итоговые концерты, выставки, показы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Детский 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Профориентационный</a:t>
            </a:r>
            <a:r>
              <a:rPr lang="ru-RU" dirty="0" smtClean="0"/>
              <a:t> проект СПб БОО «Возрождение» «Зачетный гость» (цикл встреч с успешными и талантливыми в своей области людьми, привлекающимися на добровольческой основе)</a:t>
            </a:r>
          </a:p>
          <a:p>
            <a:r>
              <a:rPr lang="ru-RU" dirty="0" smtClean="0"/>
              <a:t>Походы в театр, музеи, посещение выставок</a:t>
            </a:r>
          </a:p>
          <a:p>
            <a:r>
              <a:rPr lang="ru-RU" dirty="0" smtClean="0"/>
              <a:t>Спортивно-оздоровительные мероприятия: спортивные соревнования, спортивные секции, участие в </a:t>
            </a:r>
            <a:r>
              <a:rPr lang="ru-RU" dirty="0" err="1" smtClean="0"/>
              <a:t>труслете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Мероприятия духовно-нравственного характера: встречи с известными людьми, туристические поездки по святым местам и местам боевой славы, взаимодействие с Александро-Невской Лаврой, присутствие и участие в концертах посвященных праздничным и памятным датам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Зачётный гость: Дмитрий </a:t>
            </a:r>
            <a:r>
              <a:rPr lang="ru-RU" dirty="0" err="1" smtClean="0"/>
              <a:t>Сапёлкин</a:t>
            </a:r>
            <a:endParaRPr lang="ru-RU" dirty="0"/>
          </a:p>
        </p:txBody>
      </p:sp>
      <p:pic>
        <p:nvPicPr>
          <p:cNvPr id="6" name="Содержимое 5" descr="Зачетный гость 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657600" cy="243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Зачетный гость 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280880">
            <a:off x="4881387" y="1197926"/>
            <a:ext cx="3657600" cy="243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3528" y="386104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Бодибилдер</a:t>
            </a:r>
            <a:r>
              <a:rPr lang="ru-RU" dirty="0" smtClean="0"/>
              <a:t>, </a:t>
            </a:r>
            <a:r>
              <a:rPr lang="ru-RU" dirty="0"/>
              <a:t>персональный тренер, чемпион кубка Санкт-Петербурга и кубка России, неоднократный призёр кубков и чемпионатов Санкт-Петербурга и Москвы</a:t>
            </a:r>
          </a:p>
        </p:txBody>
      </p:sp>
      <p:pic>
        <p:nvPicPr>
          <p:cNvPr id="9" name="Рисунок 8" descr="Зачетный гость 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005064"/>
            <a:ext cx="3657600" cy="243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Зачётный гость: Дмитрий Смирнов</a:t>
            </a:r>
            <a:endParaRPr lang="ru-RU" dirty="0"/>
          </a:p>
        </p:txBody>
      </p:sp>
      <p:pic>
        <p:nvPicPr>
          <p:cNvPr id="5" name="Содержимое 4" descr="Зачетный гость 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657600" cy="243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38610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Врач, хирург</a:t>
            </a:r>
            <a:endParaRPr lang="ru-RU" dirty="0"/>
          </a:p>
        </p:txBody>
      </p:sp>
      <p:pic>
        <p:nvPicPr>
          <p:cNvPr id="8" name="Рисунок 7" descr="Зачётный гость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933056"/>
            <a:ext cx="3657600" cy="243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Зачётный гость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9963">
            <a:off x="818057" y="4219723"/>
            <a:ext cx="3300333" cy="219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6" descr="Зачетный гость 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80880">
            <a:off x="4881387" y="1197926"/>
            <a:ext cx="3657600" cy="2437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Зачётный гость: Фома </a:t>
            </a:r>
            <a:r>
              <a:rPr lang="ru-RU" sz="2800" dirty="0" err="1" smtClean="0"/>
              <a:t>Бызгу</a:t>
            </a:r>
            <a:r>
              <a:rPr lang="ru-RU" sz="2800" dirty="0" smtClean="0"/>
              <a:t>, Юрий Насонов</a:t>
            </a:r>
            <a:endParaRPr lang="ru-RU" sz="2800" dirty="0"/>
          </a:p>
        </p:txBody>
      </p:sp>
      <p:pic>
        <p:nvPicPr>
          <p:cNvPr id="5" name="Содержимое 4" descr="Зачетный гость 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657600" cy="243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Зачетный гость 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4005064"/>
            <a:ext cx="3657600" cy="243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Актёры Санкт-Петербургского театра «Мастерская»</a:t>
            </a:r>
            <a:endParaRPr lang="ru-RU" dirty="0"/>
          </a:p>
        </p:txBody>
      </p:sp>
      <p:pic>
        <p:nvPicPr>
          <p:cNvPr id="7" name="Содержимое 6" descr="Зачетный гость 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0880">
            <a:off x="4881387" y="1197926"/>
            <a:ext cx="3657599" cy="2437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ru-RU" dirty="0" smtClean="0"/>
              <a:t>Детский дом: учимся готовить</a:t>
            </a:r>
            <a:endParaRPr lang="ru-RU" dirty="0"/>
          </a:p>
        </p:txBody>
      </p:sp>
      <p:pic>
        <p:nvPicPr>
          <p:cNvPr id="5" name="Содержимое 4" descr="Детский дом готовим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Детский дом готовим 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16002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Детский дом: учимся готовить</a:t>
            </a:r>
            <a:endParaRPr lang="ru-RU" dirty="0"/>
          </a:p>
        </p:txBody>
      </p:sp>
      <p:pic>
        <p:nvPicPr>
          <p:cNvPr id="9" name="Содержимое 8" descr="Детский дом готовим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894980"/>
            <a:ext cx="7438460" cy="557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Детский дом: учимся готовить</a:t>
            </a:r>
            <a:endParaRPr lang="ru-RU" dirty="0"/>
          </a:p>
        </p:txBody>
      </p:sp>
      <p:pic>
        <p:nvPicPr>
          <p:cNvPr id="9" name="Содержимое 8" descr="Детский дом готовим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894980"/>
            <a:ext cx="7438460" cy="557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Детский дом: учимся готовить</a:t>
            </a:r>
            <a:endParaRPr lang="ru-RU" dirty="0"/>
          </a:p>
        </p:txBody>
      </p:sp>
      <p:pic>
        <p:nvPicPr>
          <p:cNvPr id="9" name="Содержимое 8" descr="Детский дом готовим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894980"/>
            <a:ext cx="7438460" cy="557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Детский дом: учимся готовить</a:t>
            </a:r>
            <a:endParaRPr lang="ru-RU" dirty="0"/>
          </a:p>
        </p:txBody>
      </p:sp>
      <p:pic>
        <p:nvPicPr>
          <p:cNvPr id="9" name="Содержимое 8" descr="Детский дом готовим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894980"/>
            <a:ext cx="7438460" cy="557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воспитательной работы СПб ГБ ПОУ «РКТК»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Совершенствование системы управления воспитательного процесса, развитие внутренний потенциал воспитательного пространства колледжа.</a:t>
            </a:r>
          </a:p>
          <a:p>
            <a:pPr lvl="0"/>
            <a:r>
              <a:rPr lang="ru-RU" sz="1600" dirty="0" smtClean="0"/>
              <a:t>Содействие формированию патриота и гражданина, способного жить в новом демократическом обществе; формирование политической, правовой и </a:t>
            </a:r>
            <a:r>
              <a:rPr lang="ru-RU" sz="1600" dirty="0" err="1" smtClean="0"/>
              <a:t>антикоррупционной</a:t>
            </a:r>
            <a:r>
              <a:rPr lang="ru-RU" sz="1600" dirty="0" smtClean="0"/>
              <a:t> культуры личности; рост правосознания молодежи, их готовность противостоять проявлениям жестокости и насилия в молодежной среде</a:t>
            </a:r>
          </a:p>
          <a:p>
            <a:pPr lvl="0"/>
            <a:r>
              <a:rPr lang="ru-RU" sz="1600" dirty="0" smtClean="0"/>
              <a:t>Координация и укрепление взаимодействия всех участников воспитательного процесса - студентов, педагогов, родителей, социальных партнеров, правоохранительных органов и т.д.</a:t>
            </a:r>
          </a:p>
          <a:p>
            <a:pPr lvl="0"/>
            <a:r>
              <a:rPr lang="ru-RU" sz="1600" dirty="0" smtClean="0"/>
              <a:t>Развитие умения студентов работать в коллективе, обеспечивать его сплочение, эффективно общаться с коллегами, руководством, потребителями, ставить цели, мотивировать деятельность подчиненных, организовывать и контролировать их работу с принятием на себя ответственности за результат выполнения заданий, умения решать проблемы, оценивать риски и принимать решения в нестандартных ситуациях, самостоятельно определять задачи профессионального и личностного развития, заниматься самообразованием, осознанно планировать повышение квалификации</a:t>
            </a:r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Детский дом: учимся готовить</a:t>
            </a:r>
            <a:endParaRPr lang="ru-RU" dirty="0"/>
          </a:p>
        </p:txBody>
      </p:sp>
      <p:pic>
        <p:nvPicPr>
          <p:cNvPr id="9" name="Содержимое 8" descr="Детский дом готовим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894980"/>
            <a:ext cx="7438460" cy="557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Детский дом: учимся готовить</a:t>
            </a:r>
            <a:endParaRPr lang="ru-RU" dirty="0"/>
          </a:p>
        </p:txBody>
      </p:sp>
      <p:pic>
        <p:nvPicPr>
          <p:cNvPr id="9" name="Содержимое 8" descr="Детский дом готовим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894980"/>
            <a:ext cx="7438460" cy="557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Детский дом: День именинника</a:t>
            </a:r>
            <a:endParaRPr lang="ru-RU" dirty="0"/>
          </a:p>
        </p:txBody>
      </p:sp>
      <p:pic>
        <p:nvPicPr>
          <p:cNvPr id="9" name="Содержимое 8" descr="Детский дом готовим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205884"/>
            <a:ext cx="7438460" cy="4957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Детский дом: День именинника</a:t>
            </a:r>
            <a:endParaRPr lang="ru-RU" dirty="0"/>
          </a:p>
        </p:txBody>
      </p:sp>
      <p:pic>
        <p:nvPicPr>
          <p:cNvPr id="9" name="Содержимое 8" descr="Детский дом готовим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205884"/>
            <a:ext cx="7438459" cy="4957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Детский дом: День именинника</a:t>
            </a:r>
            <a:endParaRPr lang="ru-RU" dirty="0"/>
          </a:p>
        </p:txBody>
      </p:sp>
      <p:pic>
        <p:nvPicPr>
          <p:cNvPr id="9" name="Содержимое 8" descr="Детский дом готовим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205884"/>
            <a:ext cx="7438459" cy="4957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Детский дом: День именинника</a:t>
            </a:r>
            <a:endParaRPr lang="ru-RU" dirty="0"/>
          </a:p>
        </p:txBody>
      </p:sp>
      <p:pic>
        <p:nvPicPr>
          <p:cNvPr id="9" name="Содержимое 8" descr="Детский дом готовим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205884"/>
            <a:ext cx="7438459" cy="4957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3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Детский дом: День именинника</a:t>
            </a:r>
            <a:endParaRPr lang="ru-RU" dirty="0"/>
          </a:p>
        </p:txBody>
      </p:sp>
      <p:pic>
        <p:nvPicPr>
          <p:cNvPr id="9" name="Содержимое 8" descr="Детский дом готовим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205884"/>
            <a:ext cx="7438459" cy="4957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857500"/>
            <a:ext cx="7467600" cy="78752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5" name="Рисунок 4" descr="Детский дом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3074">
            <a:off x="4193253" y="3914721"/>
            <a:ext cx="3657600" cy="243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Детский д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657600" cy="243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воспитательной работы СПб ГБ ПОУ «РКТК»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147248" cy="4989168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Поддержка творческой активности студентов во всех сферах деятельности, активизация студенческого самоуправления, создание условий для формирования лидерских качеств у студентов, умения организовывать собственную деятельность, определять методы и способы выполнения профессиональных задач, оценивать их эффективность и качество. </a:t>
            </a:r>
          </a:p>
          <a:p>
            <a:pPr lvl="0"/>
            <a:r>
              <a:rPr lang="ru-RU" sz="1600" dirty="0" smtClean="0"/>
              <a:t>Воспитание ответственного и осознанного отношения к своему здоровью и здоровью окружающих, формирование потребности в здоровом образе жизни, воспитание нетерпимого отношения к </a:t>
            </a:r>
            <a:r>
              <a:rPr lang="ru-RU" sz="1600" dirty="0" err="1" smtClean="0"/>
              <a:t>табакокурению</a:t>
            </a:r>
            <a:r>
              <a:rPr lang="ru-RU" sz="1600" dirty="0" smtClean="0"/>
              <a:t>, наркотикам и алкоголизму.</a:t>
            </a:r>
          </a:p>
          <a:p>
            <a:pPr lvl="0"/>
            <a:r>
              <a:rPr lang="ru-RU" sz="1600" dirty="0" smtClean="0"/>
              <a:t>Воспитание компетентного, социально и профессионально мобильного специалиста с развитой профессиональной мотивацией, понимающего сущность и социальную значимость своей будущей профессии/специальности, проявлять к ней устойчивый интерес, имеющего осуществлять поиск, анализ и оценку информации, необходимой для постановки и решения профессиональных задач, профессионального и личностного развития.</a:t>
            </a:r>
          </a:p>
          <a:p>
            <a:pPr lvl="0"/>
            <a:r>
              <a:rPr lang="ru-RU" sz="1600" dirty="0" smtClean="0"/>
              <a:t>Осуществление психолого-педагогического сопровождения: студентов «группы риска», студентов, направленного на развитие у студентов психологических качеств, способствующих обеспечению личностной безопасности, способности эффективно противостоять кризисным и экстремальным ситуациям.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Гражданско-патриотическое направление</a:t>
            </a:r>
          </a:p>
          <a:p>
            <a:pPr lvl="0"/>
            <a:r>
              <a:rPr lang="ru-RU" dirty="0" smtClean="0"/>
              <a:t>Профессионально-ориентирующее направление (развитие карьеры)</a:t>
            </a:r>
          </a:p>
          <a:p>
            <a:pPr lvl="0"/>
            <a:r>
              <a:rPr lang="ru-RU" dirty="0" smtClean="0"/>
              <a:t>Спортивное и </a:t>
            </a:r>
            <a:r>
              <a:rPr lang="ru-RU" dirty="0" err="1" smtClean="0"/>
              <a:t>здоровьесберегающее</a:t>
            </a:r>
            <a:r>
              <a:rPr lang="ru-RU" dirty="0" smtClean="0"/>
              <a:t> направление</a:t>
            </a:r>
          </a:p>
          <a:p>
            <a:pPr lvl="0"/>
            <a:r>
              <a:rPr lang="ru-RU" dirty="0" smtClean="0"/>
              <a:t>Экологическое направление</a:t>
            </a:r>
          </a:p>
          <a:p>
            <a:pPr lvl="0"/>
            <a:r>
              <a:rPr lang="ru-RU" dirty="0" smtClean="0"/>
              <a:t>Студенческое самоуправление</a:t>
            </a:r>
          </a:p>
          <a:p>
            <a:pPr lvl="0"/>
            <a:r>
              <a:rPr lang="ru-RU" dirty="0" smtClean="0"/>
              <a:t>Культурно-творческое направление</a:t>
            </a:r>
          </a:p>
          <a:p>
            <a:pPr lvl="0"/>
            <a:r>
              <a:rPr lang="ru-RU" dirty="0" err="1" smtClean="0"/>
              <a:t>Бизнес-ориентирующее</a:t>
            </a:r>
            <a:r>
              <a:rPr lang="ru-RU" dirty="0" smtClean="0"/>
              <a:t> направление (молодежное предпринимательство)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457200" y="260648"/>
          <a:ext cx="7715200" cy="621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Воспитательные задачи программ дополнительного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Патриотическое воспитание, активная гражданская позиция, приобщение к культурным и общечеловеческим ценностям (через содержание занятий)</a:t>
            </a:r>
          </a:p>
          <a:p>
            <a:pPr lvl="0"/>
            <a:r>
              <a:rPr lang="ru-RU" dirty="0" smtClean="0"/>
              <a:t>Эстетическое воспитание (через содержание занятий)</a:t>
            </a:r>
          </a:p>
          <a:p>
            <a:pPr lvl="0"/>
            <a:r>
              <a:rPr lang="ru-RU" dirty="0" smtClean="0"/>
              <a:t>Воспитание аккуратности (при выполнении работ)</a:t>
            </a:r>
          </a:p>
          <a:p>
            <a:pPr lvl="0"/>
            <a:r>
              <a:rPr lang="ru-RU" dirty="0" smtClean="0"/>
              <a:t>Воспитание самостоятельности, инициативности (стимулирование самостоятельного выбора работ в рамках общей темы, поддержка инициативы)</a:t>
            </a:r>
          </a:p>
          <a:p>
            <a:pPr lvl="0"/>
            <a:r>
              <a:rPr lang="ru-RU" dirty="0" smtClean="0"/>
              <a:t>Воспитание дисциплинированности (через повторяющуюся деятельность, например, комплекс упражнений)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Воспитательные задачи программ дополнительного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Воспитание критического мышления, способности объективно оценивать свою и чужую работу (через раскрытие требований к работе, деятельности)</a:t>
            </a:r>
          </a:p>
          <a:p>
            <a:pPr lvl="0"/>
            <a:r>
              <a:rPr lang="ru-RU" dirty="0" smtClean="0"/>
              <a:t>Воспитание способности воспринимать и создавать новое и необычное (через содержание занятий)</a:t>
            </a:r>
          </a:p>
          <a:p>
            <a:pPr lvl="0"/>
            <a:r>
              <a:rPr lang="ru-RU" dirty="0" smtClean="0"/>
              <a:t>Умение работать в коллективе, ответственность, взаимопомощь и </a:t>
            </a:r>
            <a:r>
              <a:rPr lang="ru-RU" dirty="0" err="1" smtClean="0"/>
              <a:t>взаимоподдержка</a:t>
            </a:r>
            <a:r>
              <a:rPr lang="ru-RU" dirty="0" smtClean="0"/>
              <a:t> (подгрупповая работа, в том числе с разделением ролей, выступления, соревнования, конкурсы, добровольческая деятельность)</a:t>
            </a:r>
          </a:p>
          <a:p>
            <a:pPr lvl="0"/>
            <a:r>
              <a:rPr lang="ru-RU" dirty="0" smtClean="0"/>
              <a:t>Потребность в саморазвитии, самопознании (через саму суть студий / секций)</a:t>
            </a:r>
          </a:p>
          <a:p>
            <a:pPr lvl="0"/>
            <a:r>
              <a:rPr lang="ru-RU" dirty="0" smtClean="0"/>
              <a:t>Здоровый образ жизни (через саму суть студий / секций)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Добровольчество и самоуправление: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Выборы студенческих активов и членов Совета (на каждой учебной площадке и общего)</a:t>
            </a:r>
          </a:p>
          <a:p>
            <a:pPr lvl="0"/>
            <a:r>
              <a:rPr lang="ru-RU" dirty="0" smtClean="0"/>
              <a:t>Всемирный день защиты животных</a:t>
            </a:r>
          </a:p>
          <a:p>
            <a:pPr lvl="0"/>
            <a:r>
              <a:rPr lang="ru-RU" dirty="0" smtClean="0"/>
              <a:t>Волонтёрская акция «Международный день пожилых людей»</a:t>
            </a:r>
          </a:p>
          <a:p>
            <a:pPr lvl="0"/>
            <a:r>
              <a:rPr lang="ru-RU" dirty="0" smtClean="0"/>
              <a:t>Международный день инвалидов</a:t>
            </a:r>
          </a:p>
          <a:p>
            <a:pPr lvl="0"/>
            <a:r>
              <a:rPr lang="ru-RU" dirty="0" smtClean="0"/>
              <a:t>День неизвестного солдата</a:t>
            </a:r>
          </a:p>
          <a:p>
            <a:pPr lvl="0"/>
            <a:r>
              <a:rPr lang="ru-RU" dirty="0" smtClean="0"/>
              <a:t>Городская добровольческая акция «Красная ленточка»</a:t>
            </a:r>
          </a:p>
          <a:p>
            <a:pPr lvl="0"/>
            <a:r>
              <a:rPr lang="ru-RU" dirty="0" smtClean="0"/>
              <a:t>День добровольцев</a:t>
            </a:r>
          </a:p>
          <a:p>
            <a:pPr lvl="0"/>
            <a:r>
              <a:rPr lang="ru-RU" dirty="0" smtClean="0"/>
              <a:t>Городская новогодняя добровольческая акция «Солнышко в ладошке»</a:t>
            </a:r>
          </a:p>
          <a:p>
            <a:pPr lvl="0"/>
            <a:r>
              <a:rPr lang="ru-RU" dirty="0" smtClean="0"/>
              <a:t>День Российского студенчества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Добровольчество и самоуправление: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День защитника Отечества</a:t>
            </a:r>
          </a:p>
          <a:p>
            <a:pPr lvl="0"/>
            <a:r>
              <a:rPr lang="ru-RU" dirty="0" smtClean="0"/>
              <a:t>Международный женский день</a:t>
            </a:r>
          </a:p>
          <a:p>
            <a:pPr lvl="0"/>
            <a:r>
              <a:rPr lang="ru-RU" dirty="0" smtClean="0"/>
              <a:t>Всемирный день воды</a:t>
            </a:r>
          </a:p>
          <a:p>
            <a:pPr lvl="0"/>
            <a:r>
              <a:rPr lang="ru-RU" dirty="0" smtClean="0"/>
              <a:t>День космонавтики</a:t>
            </a:r>
          </a:p>
          <a:p>
            <a:pPr lvl="0"/>
            <a:r>
              <a:rPr lang="ru-RU" dirty="0" smtClean="0"/>
              <a:t>День Земли</a:t>
            </a:r>
          </a:p>
          <a:p>
            <a:pPr lvl="0"/>
            <a:r>
              <a:rPr lang="ru-RU" dirty="0" smtClean="0"/>
              <a:t>День местного самоуправления</a:t>
            </a:r>
          </a:p>
          <a:p>
            <a:pPr lvl="0"/>
            <a:r>
              <a:rPr lang="ru-RU" dirty="0" smtClean="0"/>
              <a:t>День весны и труда</a:t>
            </a:r>
          </a:p>
          <a:p>
            <a:pPr lvl="0"/>
            <a:r>
              <a:rPr lang="ru-RU" dirty="0" smtClean="0"/>
              <a:t>День Победы</a:t>
            </a:r>
          </a:p>
          <a:p>
            <a:pPr lvl="0"/>
            <a:r>
              <a:rPr lang="ru-RU" dirty="0" smtClean="0"/>
              <a:t>Всероссийская акция «СТОП ВИЧ/СПИД»</a:t>
            </a:r>
          </a:p>
          <a:p>
            <a:pPr lvl="0"/>
            <a:r>
              <a:rPr lang="ru-RU" dirty="0" smtClean="0"/>
              <a:t>Всемирный день без табака</a:t>
            </a:r>
          </a:p>
          <a:p>
            <a:pPr lvl="0"/>
            <a:r>
              <a:rPr lang="ru-RU" dirty="0" smtClean="0"/>
              <a:t>Всемирный день окружающей среды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852</Words>
  <Application>Microsoft Office PowerPoint</Application>
  <PresentationFormat>Экран (4:3)</PresentationFormat>
  <Paragraphs>97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Организация воспитательной работы в СПб ГБ ПОУ «РКТК», в том числе в рамках дополнительного образования (из опыта работы)</vt:lpstr>
      <vt:lpstr>Задачи воспитательной работы СПб ГБ ПОУ «РКТК»</vt:lpstr>
      <vt:lpstr>Задачи воспитательной работы СПб ГБ ПОУ «РКТК»</vt:lpstr>
      <vt:lpstr>Направления деятельности</vt:lpstr>
      <vt:lpstr>Слайд 5</vt:lpstr>
      <vt:lpstr>Воспитательные задачи программ дополнительного образования</vt:lpstr>
      <vt:lpstr>Воспитательные задачи программ дополнительного образования</vt:lpstr>
      <vt:lpstr>Добровольчество и самоуправление: мероприятия</vt:lpstr>
      <vt:lpstr>Добровольчество и самоуправление: мероприятия</vt:lpstr>
      <vt:lpstr>Традиционные культурно-массовые мероприятия</vt:lpstr>
      <vt:lpstr>Детский дом</vt:lpstr>
      <vt:lpstr>Зачётный гость: Дмитрий Сапёлкин</vt:lpstr>
      <vt:lpstr>Зачётный гость: Дмитрий Смирнов</vt:lpstr>
      <vt:lpstr>Зачётный гость: Фома Бызгу, Юрий Насонов</vt:lpstr>
      <vt:lpstr>Детский дом: учимся готовить</vt:lpstr>
      <vt:lpstr>Детский дом: учимся готовить</vt:lpstr>
      <vt:lpstr>Детский дом: учимся готовить</vt:lpstr>
      <vt:lpstr>Детский дом: учимся готовить</vt:lpstr>
      <vt:lpstr>Детский дом: учимся готовить</vt:lpstr>
      <vt:lpstr>Детский дом: учимся готовить</vt:lpstr>
      <vt:lpstr>Детский дом: учимся готовить</vt:lpstr>
      <vt:lpstr>Детский дом: День именинника</vt:lpstr>
      <vt:lpstr>Детский дом: День именинника</vt:lpstr>
      <vt:lpstr>Детский дом: День именинника</vt:lpstr>
      <vt:lpstr>Детский дом: День именинника</vt:lpstr>
      <vt:lpstr>Детский дом: День именинника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воспитательной работы в СПб ГБ ПОУ «РКТК», в том числе в рамках дополнительного образования (из опыта работы)</dc:title>
  <dc:creator>User</dc:creator>
  <cp:lastModifiedBy>User</cp:lastModifiedBy>
  <cp:revision>11</cp:revision>
  <dcterms:created xsi:type="dcterms:W3CDTF">2021-10-28T04:36:19Z</dcterms:created>
  <dcterms:modified xsi:type="dcterms:W3CDTF">2021-10-28T06:06:12Z</dcterms:modified>
</cp:coreProperties>
</file>