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9"/>
  </p:notesMasterIdLst>
  <p:handoutMasterIdLst>
    <p:handoutMasterId r:id="rId10"/>
  </p:handoutMasterIdLst>
  <p:sldIdLst>
    <p:sldId id="532" r:id="rId2"/>
    <p:sldId id="487" r:id="rId3"/>
    <p:sldId id="533" r:id="rId4"/>
    <p:sldId id="535" r:id="rId5"/>
    <p:sldId id="534" r:id="rId6"/>
    <p:sldId id="536" r:id="rId7"/>
    <p:sldId id="256" r:id="rId8"/>
  </p:sldIdLst>
  <p:sldSz cx="9144000" cy="5143500" type="screen16x9"/>
  <p:notesSz cx="6896100" cy="10033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ая информация 1" id="{3407BEC2-BFF6-4D51-A74C-9FAE94E9D37B}">
          <p14:sldIdLst>
            <p14:sldId id="532"/>
            <p14:sldId id="487"/>
            <p14:sldId id="533"/>
            <p14:sldId id="535"/>
            <p14:sldId id="534"/>
            <p14:sldId id="536"/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андр Савельев" initials="" lastIdx="13" clrIdx="0"/>
  <p:cmAuthor id="1" name="Nata Nikitina" initials="" lastIdx="6" clrIdx="1"/>
  <p:cmAuthor id="2" name="Olga K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9"/>
    <a:srgbClr val="D66B00"/>
    <a:srgbClr val="FF9900"/>
    <a:srgbClr val="0070C0"/>
    <a:srgbClr val="FFFFFF"/>
    <a:srgbClr val="2EAEB4"/>
    <a:srgbClr val="005A9E"/>
    <a:srgbClr val="004D86"/>
    <a:srgbClr val="2F5597"/>
    <a:srgbClr val="E6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52" autoAdjust="0"/>
    <p:restoredTop sz="89262" autoAdjust="0"/>
  </p:normalViewPr>
  <p:slideViewPr>
    <p:cSldViewPr snapToGrid="0">
      <p:cViewPr varScale="1">
        <p:scale>
          <a:sx n="149" d="100"/>
          <a:sy n="149" d="100"/>
        </p:scale>
        <p:origin x="126" y="-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8310" cy="503392"/>
          </a:xfrm>
          <a:prstGeom prst="rect">
            <a:avLst/>
          </a:prstGeom>
        </p:spPr>
        <p:txBody>
          <a:bodyPr vert="horz" lIns="96734" tIns="48367" rIns="96734" bIns="4836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6194" y="0"/>
            <a:ext cx="2988310" cy="503392"/>
          </a:xfrm>
          <a:prstGeom prst="rect">
            <a:avLst/>
          </a:prstGeom>
        </p:spPr>
        <p:txBody>
          <a:bodyPr vert="horz" lIns="96734" tIns="48367" rIns="96734" bIns="48367" rtlCol="0"/>
          <a:lstStyle>
            <a:lvl1pPr algn="r">
              <a:defRPr sz="1300"/>
            </a:lvl1pPr>
          </a:lstStyle>
          <a:p>
            <a:fld id="{BE76AF5B-737C-4D1B-B0FC-C9FBBC4570D5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29609"/>
            <a:ext cx="2988310" cy="503391"/>
          </a:xfrm>
          <a:prstGeom prst="rect">
            <a:avLst/>
          </a:prstGeom>
        </p:spPr>
        <p:txBody>
          <a:bodyPr vert="horz" lIns="96734" tIns="48367" rIns="96734" bIns="4836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6194" y="9529609"/>
            <a:ext cx="2988310" cy="503391"/>
          </a:xfrm>
          <a:prstGeom prst="rect">
            <a:avLst/>
          </a:prstGeom>
        </p:spPr>
        <p:txBody>
          <a:bodyPr vert="horz" lIns="96734" tIns="48367" rIns="96734" bIns="48367" rtlCol="0" anchor="b"/>
          <a:lstStyle>
            <a:lvl1pPr algn="r">
              <a:defRPr sz="1300"/>
            </a:lvl1pPr>
          </a:lstStyle>
          <a:p>
            <a:fld id="{2E9E880B-9066-4908-B8EB-602BFED1E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76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88138" cy="3762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9610" y="4765675"/>
            <a:ext cx="5516880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19" tIns="96719" rIns="96719" bIns="9671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4d7e2671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412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74d7e26714_0_38:notes"/>
          <p:cNvSpPr txBox="1">
            <a:spLocks noGrp="1"/>
          </p:cNvSpPr>
          <p:nvPr>
            <p:ph type="body" idx="1"/>
          </p:nvPr>
        </p:nvSpPr>
        <p:spPr>
          <a:xfrm>
            <a:off x="689610" y="4828381"/>
            <a:ext cx="5516880" cy="395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19" tIns="48346" rIns="96719" bIns="483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66" name="Google Shape;66;g74d7e26714_0_38:notes"/>
          <p:cNvSpPr txBox="1">
            <a:spLocks noGrp="1"/>
          </p:cNvSpPr>
          <p:nvPr>
            <p:ph type="sldNum" idx="12"/>
          </p:nvPr>
        </p:nvSpPr>
        <p:spPr>
          <a:xfrm>
            <a:off x="3906195" y="9529610"/>
            <a:ext cx="2988310" cy="50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19" tIns="48346" rIns="96719" bIns="48346" anchor="b" anchorCtr="0">
            <a:noAutofit/>
          </a:bodyPr>
          <a:lstStyle/>
          <a:p>
            <a:pPr algn="r"/>
            <a:fld id="{00000000-1234-1234-1234-123412341234}" type="slidenum">
              <a:rPr lang="ru"/>
              <a:pPr algn="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11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4d7e2671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412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74d7e26714_0_38:notes"/>
          <p:cNvSpPr txBox="1">
            <a:spLocks noGrp="1"/>
          </p:cNvSpPr>
          <p:nvPr>
            <p:ph type="body" idx="1"/>
          </p:nvPr>
        </p:nvSpPr>
        <p:spPr>
          <a:xfrm>
            <a:off x="689610" y="4828381"/>
            <a:ext cx="5516880" cy="395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19" tIns="48346" rIns="96719" bIns="483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66" name="Google Shape;66;g74d7e26714_0_38:notes"/>
          <p:cNvSpPr txBox="1">
            <a:spLocks noGrp="1"/>
          </p:cNvSpPr>
          <p:nvPr>
            <p:ph type="sldNum" idx="12"/>
          </p:nvPr>
        </p:nvSpPr>
        <p:spPr>
          <a:xfrm>
            <a:off x="3906195" y="9529610"/>
            <a:ext cx="2988310" cy="50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19" tIns="48346" rIns="96719" bIns="48346" anchor="b" anchorCtr="0">
            <a:noAutofit/>
          </a:bodyPr>
          <a:lstStyle/>
          <a:p>
            <a:pPr algn="r"/>
            <a:fld id="{00000000-1234-1234-1234-123412341234}" type="slidenum">
              <a:rPr lang="ru"/>
              <a:pPr algn="r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Пользовательский макет">
  <p:cSld name="3_Пользовательский макет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87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/>
          <p:cNvPicPr preferRelativeResize="0"/>
          <p:nvPr userDrawn="1"/>
        </p:nvPicPr>
        <p:blipFill rotWithShape="1">
          <a:blip r:embed="rId2">
            <a:alphaModFix/>
          </a:blip>
          <a:srcRect t="21600" b="21006"/>
          <a:stretch/>
        </p:blipFill>
        <p:spPr>
          <a:xfrm>
            <a:off x="15988" y="0"/>
            <a:ext cx="91120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9;p15"/>
          <p:cNvPicPr preferRelativeResize="0"/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6" t="7389" r="1918" b="5746"/>
          <a:stretch/>
        </p:blipFill>
        <p:spPr>
          <a:xfrm>
            <a:off x="0" y="-1"/>
            <a:ext cx="91572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71;p15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023598" y="1518257"/>
            <a:ext cx="3096803" cy="30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7" y="100844"/>
            <a:ext cx="9201155" cy="4941812"/>
          </a:xfrm>
          <a:prstGeom prst="rect">
            <a:avLst/>
          </a:prstGeom>
        </p:spPr>
      </p:pic>
      <p:sp>
        <p:nvSpPr>
          <p:cNvPr id="24" name="Блок-схема: альтернативный процесс 23"/>
          <p:cNvSpPr/>
          <p:nvPr userDrawn="1"/>
        </p:nvSpPr>
        <p:spPr>
          <a:xfrm>
            <a:off x="1567758" y="170919"/>
            <a:ext cx="6008484" cy="612238"/>
          </a:xfrm>
          <a:prstGeom prst="flowChartAlternateProcess">
            <a:avLst/>
          </a:prstGeom>
          <a:solidFill>
            <a:srgbClr val="1A5B96">
              <a:alpha val="89804"/>
            </a:srgbClr>
          </a:solidFill>
          <a:ln w="38100">
            <a:solidFill>
              <a:srgbClr val="CCEC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hasCustomPrompt="1"/>
          </p:nvPr>
        </p:nvSpPr>
        <p:spPr>
          <a:xfrm>
            <a:off x="1595864" y="111848"/>
            <a:ext cx="5980378" cy="735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700"/>
              <a:buFont typeface="Arial"/>
              <a:buNone/>
              <a:defRPr sz="1800" b="1" i="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dirty="0"/>
              <a:t>ОБРАЗЕЦ ТЕКСТА</a:t>
            </a:r>
          </a:p>
        </p:txBody>
      </p:sp>
      <p:grpSp>
        <p:nvGrpSpPr>
          <p:cNvPr id="58" name="Google Shape;58;p13"/>
          <p:cNvGrpSpPr/>
          <p:nvPr userDrawn="1"/>
        </p:nvGrpSpPr>
        <p:grpSpPr>
          <a:xfrm>
            <a:off x="-108424" y="-332653"/>
            <a:ext cx="1624441" cy="1624441"/>
            <a:chOff x="7708971" y="3462508"/>
            <a:chExt cx="2058600" cy="2058600"/>
          </a:xfrm>
        </p:grpSpPr>
        <p:sp>
          <p:nvSpPr>
            <p:cNvPr id="59" name="Google Shape;59;p13"/>
            <p:cNvSpPr/>
            <p:nvPr/>
          </p:nvSpPr>
          <p:spPr>
            <a:xfrm>
              <a:off x="8272272" y="4025809"/>
              <a:ext cx="932194" cy="932194"/>
            </a:xfrm>
            <a:prstGeom prst="ellipse">
              <a:avLst/>
            </a:prstGeom>
            <a:solidFill>
              <a:srgbClr val="2E75B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7708971" y="3462508"/>
              <a:ext cx="2058600" cy="2058600"/>
            </a:xfrm>
            <a:prstGeom prst="ellipse">
              <a:avLst/>
            </a:prstGeom>
            <a:noFill/>
            <a:ln w="12700" cap="flat" cmpd="sng">
              <a:solidFill>
                <a:srgbClr val="9CC2E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987891" y="3741428"/>
              <a:ext cx="1500709" cy="1500709"/>
            </a:xfrm>
            <a:prstGeom prst="ellipse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Овал 25"/>
          <p:cNvSpPr/>
          <p:nvPr userDrawn="1"/>
        </p:nvSpPr>
        <p:spPr>
          <a:xfrm>
            <a:off x="1183874" y="368083"/>
            <a:ext cx="220385" cy="217910"/>
          </a:xfrm>
          <a:prstGeom prst="ellipse">
            <a:avLst/>
          </a:prstGeom>
          <a:solidFill>
            <a:srgbClr val="1A5B96">
              <a:alpha val="89804"/>
            </a:srgbClr>
          </a:solidFill>
          <a:ln w="38100">
            <a:solidFill>
              <a:srgbClr val="CCEC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313701" y="76457"/>
            <a:ext cx="791746" cy="791746"/>
            <a:chOff x="1771506" y="464634"/>
            <a:chExt cx="2534752" cy="2534752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771506" y="464634"/>
              <a:ext cx="2534752" cy="2534752"/>
              <a:chOff x="5129673" y="2335845"/>
              <a:chExt cx="1904396" cy="1904396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5129673" y="2335845"/>
                <a:ext cx="1904396" cy="1904396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4F81BD"/>
                  </a:gs>
                  <a:gs pos="51000">
                    <a:schemeClr val="accent1">
                      <a:lumMod val="60000"/>
                      <a:lumOff val="4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5148536" y="2354709"/>
                <a:ext cx="1866668" cy="18666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757" y="504307"/>
              <a:ext cx="2450164" cy="2448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438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 preserve="1">
  <p:cSld name="2_Пользовательский макет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/>
          <p:cNvPicPr preferRelativeResize="0"/>
          <p:nvPr userDrawn="1"/>
        </p:nvPicPr>
        <p:blipFill rotWithShape="1">
          <a:blip r:embed="rId2">
            <a:alphaModFix/>
          </a:blip>
          <a:srcRect t="21600" b="21006"/>
          <a:stretch/>
        </p:blipFill>
        <p:spPr>
          <a:xfrm>
            <a:off x="15988" y="0"/>
            <a:ext cx="91120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9;p15"/>
          <p:cNvPicPr preferRelativeResize="0"/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6" t="7389" r="1918" b="5746"/>
          <a:stretch/>
        </p:blipFill>
        <p:spPr>
          <a:xfrm>
            <a:off x="0" y="-1"/>
            <a:ext cx="91572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71;p15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023598" y="1518257"/>
            <a:ext cx="3096803" cy="30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7" y="100844"/>
            <a:ext cx="9201155" cy="4941812"/>
          </a:xfrm>
          <a:prstGeom prst="rect">
            <a:avLst/>
          </a:prstGeom>
        </p:spPr>
      </p:pic>
      <p:grpSp>
        <p:nvGrpSpPr>
          <p:cNvPr id="58" name="Google Shape;58;p13"/>
          <p:cNvGrpSpPr/>
          <p:nvPr userDrawn="1"/>
        </p:nvGrpSpPr>
        <p:grpSpPr>
          <a:xfrm>
            <a:off x="-270899" y="-199630"/>
            <a:ext cx="1965574" cy="1965574"/>
            <a:chOff x="7708971" y="3462508"/>
            <a:chExt cx="2058600" cy="2058600"/>
          </a:xfrm>
        </p:grpSpPr>
        <p:sp>
          <p:nvSpPr>
            <p:cNvPr id="59" name="Google Shape;59;p13"/>
            <p:cNvSpPr/>
            <p:nvPr/>
          </p:nvSpPr>
          <p:spPr>
            <a:xfrm>
              <a:off x="8272272" y="4025809"/>
              <a:ext cx="932194" cy="932194"/>
            </a:xfrm>
            <a:prstGeom prst="ellipse">
              <a:avLst/>
            </a:prstGeom>
            <a:solidFill>
              <a:srgbClr val="2E75B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7708971" y="3462508"/>
              <a:ext cx="2058600" cy="2058600"/>
            </a:xfrm>
            <a:prstGeom prst="ellipse">
              <a:avLst/>
            </a:prstGeom>
            <a:noFill/>
            <a:ln w="12700" cap="flat" cmpd="sng">
              <a:solidFill>
                <a:srgbClr val="9CC2E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987891" y="3741428"/>
              <a:ext cx="1500709" cy="1500709"/>
            </a:xfrm>
            <a:prstGeom prst="ellipse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Группа 15"/>
          <p:cNvGrpSpPr/>
          <p:nvPr userDrawn="1"/>
        </p:nvGrpSpPr>
        <p:grpSpPr>
          <a:xfrm>
            <a:off x="146701" y="218006"/>
            <a:ext cx="1130456" cy="1130456"/>
            <a:chOff x="-1962984" y="-665915"/>
            <a:chExt cx="1623394" cy="1623394"/>
          </a:xfrm>
        </p:grpSpPr>
        <p:sp>
          <p:nvSpPr>
            <p:cNvPr id="18" name="Овал 17"/>
            <p:cNvSpPr/>
            <p:nvPr/>
          </p:nvSpPr>
          <p:spPr>
            <a:xfrm>
              <a:off x="-1962984" y="-665915"/>
              <a:ext cx="1623394" cy="1623394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667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-1889194" y="-592125"/>
              <a:ext cx="1475813" cy="1475813"/>
            </a:xfrm>
            <a:prstGeom prst="ellipse">
              <a:avLst/>
            </a:prstGeom>
            <a:blipFill>
              <a:blip r:embed="rId6"/>
              <a:srcRect/>
              <a:stretch>
                <a:fillRect l="-39083" t="-6645" r="-46477" b="-115655"/>
              </a:stretch>
            </a:blipFill>
            <a:ln w="28575"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667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" name="Блок-схема: альтернативный процесс 23"/>
          <p:cNvSpPr/>
          <p:nvPr userDrawn="1"/>
        </p:nvSpPr>
        <p:spPr>
          <a:xfrm>
            <a:off x="1567758" y="170919"/>
            <a:ext cx="6008484" cy="612238"/>
          </a:xfrm>
          <a:prstGeom prst="flowChartAlternateProcess">
            <a:avLst/>
          </a:prstGeom>
          <a:solidFill>
            <a:srgbClr val="1A5B96">
              <a:alpha val="89804"/>
            </a:srgbClr>
          </a:solidFill>
          <a:ln w="38100">
            <a:solidFill>
              <a:srgbClr val="CCEC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hasCustomPrompt="1"/>
          </p:nvPr>
        </p:nvSpPr>
        <p:spPr>
          <a:xfrm>
            <a:off x="1595864" y="111848"/>
            <a:ext cx="5980378" cy="735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700"/>
              <a:buFont typeface="Arial"/>
              <a:buNone/>
              <a:defRPr sz="18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20" name="Овал 19"/>
          <p:cNvSpPr/>
          <p:nvPr userDrawn="1"/>
        </p:nvSpPr>
        <p:spPr>
          <a:xfrm>
            <a:off x="1340183" y="690583"/>
            <a:ext cx="180000" cy="180091"/>
          </a:xfrm>
          <a:prstGeom prst="ellipse">
            <a:avLst/>
          </a:prstGeom>
          <a:solidFill>
            <a:srgbClr val="1A5B96">
              <a:alpha val="89804"/>
            </a:srgbClr>
          </a:solidFill>
          <a:ln w="381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9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 preserve="1" userDrawn="1">
  <p:cSld name="2_Пользовательский макет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/>
          <p:cNvPicPr preferRelativeResize="0"/>
          <p:nvPr userDrawn="1"/>
        </p:nvPicPr>
        <p:blipFill rotWithShape="1">
          <a:blip r:embed="rId2">
            <a:alphaModFix/>
          </a:blip>
          <a:srcRect t="21600" b="21006"/>
          <a:stretch/>
        </p:blipFill>
        <p:spPr>
          <a:xfrm>
            <a:off x="15988" y="0"/>
            <a:ext cx="91120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9;p15"/>
          <p:cNvPicPr preferRelativeResize="0"/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6" t="7389" r="1918" b="5746"/>
          <a:stretch/>
        </p:blipFill>
        <p:spPr>
          <a:xfrm>
            <a:off x="0" y="-1"/>
            <a:ext cx="91572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71;p15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023598" y="1518257"/>
            <a:ext cx="3096803" cy="30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7" y="100844"/>
            <a:ext cx="9201155" cy="49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3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 preserve="1" userDrawn="1">
  <p:cSld name="2_Пользовательский макет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/>
          <p:cNvPicPr preferRelativeResize="0"/>
          <p:nvPr userDrawn="1"/>
        </p:nvPicPr>
        <p:blipFill rotWithShape="1">
          <a:blip r:embed="rId2">
            <a:alphaModFix/>
          </a:blip>
          <a:srcRect t="21600" b="21006"/>
          <a:stretch/>
        </p:blipFill>
        <p:spPr>
          <a:xfrm>
            <a:off x="15988" y="0"/>
            <a:ext cx="91120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9;p15"/>
          <p:cNvPicPr preferRelativeResize="0"/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6" t="7389" r="1918" b="5746"/>
          <a:stretch/>
        </p:blipFill>
        <p:spPr>
          <a:xfrm>
            <a:off x="0" y="-1"/>
            <a:ext cx="91572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7" y="100844"/>
            <a:ext cx="9201155" cy="4941812"/>
          </a:xfrm>
          <a:prstGeom prst="rect">
            <a:avLst/>
          </a:prstGeom>
        </p:spPr>
      </p:pic>
      <p:sp>
        <p:nvSpPr>
          <p:cNvPr id="24" name="Блок-схема: альтернативный процесс 23"/>
          <p:cNvSpPr/>
          <p:nvPr userDrawn="1"/>
        </p:nvSpPr>
        <p:spPr>
          <a:xfrm>
            <a:off x="1567758" y="224047"/>
            <a:ext cx="6008484" cy="505982"/>
          </a:xfrm>
          <a:prstGeom prst="flowChartAlternateProcess">
            <a:avLst/>
          </a:prstGeom>
          <a:solidFill>
            <a:srgbClr val="1A5B96">
              <a:alpha val="89804"/>
            </a:srgbClr>
          </a:solidFill>
          <a:ln w="38100">
            <a:solidFill>
              <a:srgbClr val="CCEC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hasCustomPrompt="1"/>
          </p:nvPr>
        </p:nvSpPr>
        <p:spPr>
          <a:xfrm>
            <a:off x="1595864" y="111848"/>
            <a:ext cx="5980378" cy="735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700"/>
              <a:buFont typeface="Arial"/>
              <a:buNone/>
              <a:defRPr sz="1800" b="1" i="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dirty="0"/>
              <a:t>ОБРАЗЕЦ ТЕКСТА</a:t>
            </a:r>
          </a:p>
        </p:txBody>
      </p:sp>
      <p:grpSp>
        <p:nvGrpSpPr>
          <p:cNvPr id="58" name="Google Shape;58;p13"/>
          <p:cNvGrpSpPr/>
          <p:nvPr userDrawn="1"/>
        </p:nvGrpSpPr>
        <p:grpSpPr>
          <a:xfrm>
            <a:off x="-108424" y="-332653"/>
            <a:ext cx="1624441" cy="1624441"/>
            <a:chOff x="7708971" y="3462508"/>
            <a:chExt cx="2058600" cy="2058600"/>
          </a:xfrm>
        </p:grpSpPr>
        <p:sp>
          <p:nvSpPr>
            <p:cNvPr id="59" name="Google Shape;59;p13"/>
            <p:cNvSpPr/>
            <p:nvPr/>
          </p:nvSpPr>
          <p:spPr>
            <a:xfrm>
              <a:off x="8272272" y="4025809"/>
              <a:ext cx="932194" cy="932194"/>
            </a:xfrm>
            <a:prstGeom prst="ellipse">
              <a:avLst/>
            </a:prstGeom>
            <a:solidFill>
              <a:srgbClr val="2E75B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7708971" y="3462508"/>
              <a:ext cx="2058600" cy="2058600"/>
            </a:xfrm>
            <a:prstGeom prst="ellipse">
              <a:avLst/>
            </a:prstGeom>
            <a:noFill/>
            <a:ln w="12700" cap="flat" cmpd="sng">
              <a:solidFill>
                <a:srgbClr val="9CC2E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987891" y="3741428"/>
              <a:ext cx="1500709" cy="1500709"/>
            </a:xfrm>
            <a:prstGeom prst="ellipse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Овал 25"/>
          <p:cNvSpPr/>
          <p:nvPr userDrawn="1"/>
        </p:nvSpPr>
        <p:spPr>
          <a:xfrm>
            <a:off x="1183874" y="368083"/>
            <a:ext cx="220385" cy="217910"/>
          </a:xfrm>
          <a:prstGeom prst="ellipse">
            <a:avLst/>
          </a:prstGeom>
          <a:solidFill>
            <a:srgbClr val="1A5B96">
              <a:alpha val="89804"/>
            </a:srgbClr>
          </a:solidFill>
          <a:ln w="38100">
            <a:solidFill>
              <a:srgbClr val="CCEC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171449" y="1724857"/>
            <a:ext cx="3666653" cy="3272591"/>
          </a:xfrm>
          <a:solidFill>
            <a:srgbClr val="FFFFFF">
              <a:alpha val="63922"/>
            </a:srgbClr>
          </a:solidFill>
        </p:spPr>
        <p:txBody>
          <a:bodyPr/>
          <a:lstStyle>
            <a:lvl1pPr marL="182563" indent="-182563" defTabSz="129600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■"/>
              <a:tabLst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269875" indent="-182563" defTabSz="12960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■"/>
              <a:tabLst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269875" indent="-182563" defTabSz="12960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■"/>
              <a:tabLst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269875" indent="-182563" defTabSz="12960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■"/>
              <a:tabLst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69875" indent="-182563" defTabSz="12960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■"/>
              <a:tabLst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171449" y="918645"/>
            <a:ext cx="3666652" cy="705368"/>
          </a:xfrm>
          <a:solidFill>
            <a:srgbClr val="1A5B96">
              <a:alpha val="89804"/>
            </a:srgbClr>
          </a:solidFill>
        </p:spPr>
        <p:txBody>
          <a:bodyPr anchor="ctr"/>
          <a:lstStyle>
            <a:lvl1pPr algn="ctr">
              <a:defRPr b="1" i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427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9" r:id="rId3"/>
    <p:sldLayoutId id="2147483678" r:id="rId4"/>
    <p:sldLayoutId id="2147483677" r:id="rId5"/>
  </p:sldLayoutIdLst>
  <p:hf sldNum="0"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88" y="-1984262"/>
            <a:ext cx="9112025" cy="91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9101" y="-722624"/>
            <a:ext cx="9542198" cy="622363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873951" y="-1084772"/>
            <a:ext cx="7396200" cy="7313100"/>
          </a:xfrm>
          <a:prstGeom prst="ellipse">
            <a:avLst/>
          </a:prstGeom>
          <a:solidFill>
            <a:srgbClr val="FFFFFF">
              <a:alpha val="63919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3598" y="1719064"/>
            <a:ext cx="3096803" cy="30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1210135" y="-752361"/>
            <a:ext cx="6723600" cy="664830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6">
            <a:alphaModFix/>
          </a:blip>
          <a:srcRect b="14096"/>
          <a:stretch/>
        </p:blipFill>
        <p:spPr>
          <a:xfrm>
            <a:off x="-28576" y="3185138"/>
            <a:ext cx="9201155" cy="1958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7">
            <a:alphaModFix/>
          </a:blip>
          <a:srcRect l="26865" t="29162" r="25212" b="22395"/>
          <a:stretch/>
        </p:blipFill>
        <p:spPr>
          <a:xfrm>
            <a:off x="3983655" y="328655"/>
            <a:ext cx="1176691" cy="105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43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4448" y="264455"/>
            <a:ext cx="680820" cy="68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44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2448" y="1075226"/>
            <a:ext cx="680820" cy="68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45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9382" y="402288"/>
            <a:ext cx="562661" cy="56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246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5172" y="2007012"/>
            <a:ext cx="680820" cy="68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247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50746" y="2007012"/>
            <a:ext cx="680820" cy="68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248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65872" y="2935378"/>
            <a:ext cx="680820" cy="68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249;p2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2136" y="1486745"/>
            <a:ext cx="562661" cy="56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250;p2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123082" y="380259"/>
            <a:ext cx="562661" cy="56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251;p2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9873" y="2691252"/>
            <a:ext cx="562663" cy="563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252;p2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545878" y="1075226"/>
            <a:ext cx="680820" cy="68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253;p2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17078" y="2935378"/>
            <a:ext cx="680820" cy="68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254;p2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148733" y="264455"/>
            <a:ext cx="680820" cy="68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243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81350" y="2600546"/>
            <a:ext cx="562661" cy="56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46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531217" y="1486745"/>
            <a:ext cx="562661" cy="5626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07105" y="1436806"/>
            <a:ext cx="68986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государственного задания </a:t>
            </a:r>
            <a:endParaRPr lang="ru-RU" b="1" dirty="0" smtClean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государственных услуг на 2022 год </a:t>
            </a:r>
            <a:endParaRPr lang="ru-RU" b="1" dirty="0" smtClean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отделениями </a:t>
            </a: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детей </a:t>
            </a:r>
            <a:endParaRPr lang="ru-RU" b="1" dirty="0" smtClean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</a:t>
            </a: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учреждений,</a:t>
            </a:r>
          </a:p>
          <a:p>
            <a:pPr algn="ctr"/>
            <a:r>
              <a:rPr lang="ru-RU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находящихся в ведомстве Комитета по образованию </a:t>
            </a:r>
            <a:endParaRPr lang="ru-RU" b="1" dirty="0" smtClean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4216" y="3254509"/>
            <a:ext cx="3216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Колесников Эдуард Николаевич</a:t>
            </a:r>
            <a:endParaRPr lang="ru-RU" sz="1200" dirty="0" smtClean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по УВР</a:t>
            </a:r>
            <a:r>
              <a:rPr lang="ru-RU" sz="1000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ГБНОУ «Академия цифровых</a:t>
            </a:r>
            <a:r>
              <a:rPr lang="en-US" sz="1000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технологий»</a:t>
            </a:r>
            <a:r>
              <a:rPr lang="ru-RU" sz="1000" dirty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887595" y="4439415"/>
            <a:ext cx="1368810" cy="338554"/>
          </a:xfrm>
          <a:prstGeom prst="rect">
            <a:avLst/>
          </a:prstGeom>
          <a:solidFill>
            <a:srgbClr val="0066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25.11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.2021</a:t>
            </a:r>
            <a:endParaRPr lang="ru-RU" sz="1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количественных показателей студентов/обучающихся </a:t>
            </a:r>
            <a:r>
              <a:rPr lang="ru-RU" dirty="0" smtClean="0"/>
              <a:t>ОУ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4600" y="1136651"/>
            <a:ext cx="7023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СПб ГБПОУ «Красносельский колледж» </a:t>
            </a:r>
            <a:endParaRPr lang="ru-RU" b="1" dirty="0" smtClean="0">
              <a:solidFill>
                <a:srgbClr val="0049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 информации по сайту</a:t>
            </a: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ctr"/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обучается </a:t>
            </a:r>
            <a:r>
              <a:rPr lang="ru-RU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422 студента (на 01.07.2021</a:t>
            </a: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реализуется </a:t>
            </a:r>
            <a:r>
              <a:rPr lang="ru-RU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 ОП ДОД, </a:t>
            </a:r>
            <a:endParaRPr lang="ru-RU" b="1" dirty="0" smtClean="0">
              <a:solidFill>
                <a:srgbClr val="0049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предположим – одногодичные,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предположим – по 15 </a:t>
            </a:r>
            <a:r>
              <a:rPr lang="ru-RU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человек </a:t>
            </a: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группе,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ПОЛУЧАЕМ </a:t>
            </a:r>
            <a:r>
              <a:rPr lang="ru-RU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210 </a:t>
            </a: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человек – обучающихся ОДОД.</a:t>
            </a:r>
            <a:endParaRPr lang="ru-RU" dirty="0">
              <a:solidFill>
                <a:srgbClr val="004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расчеты (планово-финансовые) по педагогическим </a:t>
            </a:r>
            <a:r>
              <a:rPr lang="ru-RU" dirty="0" smtClean="0"/>
              <a:t>часам и тарификации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1273" y="1438741"/>
            <a:ext cx="7845935" cy="256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 одногодичных ОП ДОД по одной группе обучающихся: из </a:t>
            </a: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них,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ОП - </a:t>
            </a:r>
            <a:r>
              <a:rPr lang="ru-RU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2 часа </a:t>
            </a: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(всего - 8 пед.часов</a:t>
            </a:r>
            <a:r>
              <a:rPr lang="ru-RU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endParaRPr lang="ru-RU" b="1" dirty="0" smtClean="0">
              <a:solidFill>
                <a:srgbClr val="0049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 ОП </a:t>
            </a:r>
            <a:r>
              <a:rPr lang="ru-RU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4 часа </a:t>
            </a: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(всего - 24 пед.часа</a:t>
            </a:r>
            <a:r>
              <a:rPr lang="ru-RU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endParaRPr lang="ru-RU" b="1" dirty="0" smtClean="0">
              <a:solidFill>
                <a:srgbClr val="0049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ОП по </a:t>
            </a:r>
            <a:r>
              <a:rPr lang="ru-RU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 часов </a:t>
            </a: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(всего - 24 пед.часа):</a:t>
            </a:r>
          </a:p>
          <a:p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ИТОГО </a:t>
            </a:r>
            <a:r>
              <a:rPr lang="ru-RU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56 педагогических </a:t>
            </a: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часов,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Делим </a:t>
            </a:r>
            <a:r>
              <a:rPr lang="ru-RU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56 педагогических часов </a:t>
            </a: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 часов педагогической нагрузки одной ставки </a:t>
            </a: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ПДО,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ПОЛУЧАЕМ </a:t>
            </a:r>
            <a:r>
              <a:rPr lang="ru-RU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3,11 штатной ставки ПДО</a:t>
            </a:r>
            <a:endParaRPr lang="ru-RU" dirty="0">
              <a:solidFill>
                <a:srgbClr val="004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4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обучающихся в группах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3583" y="895218"/>
            <a:ext cx="737275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4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ункт </a:t>
            </a:r>
            <a:r>
              <a:rPr lang="ru-RU" sz="14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ru-RU" sz="1400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Методических рекомендаций </a:t>
            </a:r>
            <a:r>
              <a:rPr lang="ru-RU" sz="14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проектированию дополнительных общеразвивающих программ в государственных образовательных организациях </a:t>
            </a:r>
            <a:r>
              <a:rPr lang="ru-RU" sz="1400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Санкт-Петербурга</a:t>
            </a:r>
            <a:r>
              <a:rPr lang="ru-RU" sz="14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находящихся в ведении Комитета по образованию, </a:t>
            </a:r>
            <a:r>
              <a:rPr lang="ru-RU" sz="14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утверждённых </a:t>
            </a:r>
            <a:r>
              <a:rPr lang="ru-RU" sz="14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распоряжением КО от 01.03.2017 №617-р, </a:t>
            </a:r>
          </a:p>
          <a:p>
            <a:r>
              <a:rPr lang="ru-RU" sz="1400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1-ый </a:t>
            </a:r>
            <a:r>
              <a:rPr lang="ru-RU" sz="1400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 </a:t>
            </a:r>
            <a:r>
              <a:rPr lang="ru-RU" sz="1400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400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 чел, 2-ой год </a:t>
            </a:r>
            <a:r>
              <a:rPr lang="ru-RU" sz="1400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400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12, 3-тий год и последующий </a:t>
            </a:r>
            <a:r>
              <a:rPr lang="ru-RU" sz="1400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400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 чел.</a:t>
            </a:r>
            <a:r>
              <a:rPr lang="ru-RU" sz="14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400" dirty="0">
              <a:solidFill>
                <a:srgbClr val="0049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400" dirty="0">
              <a:solidFill>
                <a:srgbClr val="004999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400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400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Содержание</a:t>
            </a:r>
            <a:r>
              <a:rPr lang="ru-RU" sz="14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дополнительных общеразвивающих программ и сроки обучения по ним определяются образовательной программой, разработанной и утвержденной организацией, осуществляющей образовательную деятельность</a:t>
            </a:r>
            <a:r>
              <a:rPr lang="ru-RU" sz="1400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</a:t>
            </a:r>
            <a:r>
              <a:rPr lang="ru-RU" sz="14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п. 4 ст. 75 Федерального закона </a:t>
            </a:r>
            <a:r>
              <a:rPr lang="ru-RU" sz="1400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4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 образовании в Российской Федерации» от 29.12.2012 №273-ФЗ</a:t>
            </a:r>
            <a:r>
              <a:rPr lang="ru-RU" sz="1400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endParaRPr lang="ru-RU" sz="1400" dirty="0">
              <a:solidFill>
                <a:srgbClr val="004999"/>
              </a:solidFill>
              <a:latin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400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обучающихся в объединении</a:t>
            </a:r>
            <a:r>
              <a:rPr lang="ru-RU" sz="14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их возрастные категории, а также продолжительность учебных занятий в объединении зависят от </a:t>
            </a:r>
            <a:r>
              <a:rPr lang="ru-RU" sz="1400" b="1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направленности ДОП и определяются локальными нормативными актами </a:t>
            </a:r>
            <a:r>
              <a:rPr lang="ru-RU" sz="14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организации, осуществляющей образовательную деятельность</a:t>
            </a:r>
            <a:r>
              <a:rPr lang="ru-RU" sz="1400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(пункт 9 </a:t>
            </a:r>
            <a:r>
              <a:rPr lang="ru-RU" sz="14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Порядка организации и осуществления образовательной деятельности по дополнительным общеобразовательным программам, утверждённого Приказом Минпросвещения России от 09.11.2018 № 196</a:t>
            </a:r>
            <a:r>
              <a:rPr lang="ru-RU" sz="1400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400" dirty="0">
              <a:solidFill>
                <a:srgbClr val="004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2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Следующие моменты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8962" y="1355613"/>
            <a:ext cx="777559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Анализ </a:t>
            </a:r>
            <a:r>
              <a:rPr lang="ru-RU" sz="20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кадрового потенциала </a:t>
            </a:r>
            <a:r>
              <a:rPr lang="ru-RU" sz="2000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ОУ.</a:t>
            </a:r>
          </a:p>
          <a:p>
            <a:endParaRPr lang="ru-RU" sz="2000" dirty="0" smtClean="0">
              <a:solidFill>
                <a:srgbClr val="0049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Анализ </a:t>
            </a:r>
            <a:r>
              <a:rPr lang="ru-RU" sz="20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востребованности имеющихся ОП ДОД или потребности в </a:t>
            </a:r>
            <a:r>
              <a:rPr lang="ru-RU" sz="2000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новых.</a:t>
            </a:r>
          </a:p>
          <a:p>
            <a:endParaRPr lang="ru-RU" sz="2000" dirty="0" smtClean="0">
              <a:solidFill>
                <a:srgbClr val="0049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Оценить временную загрузку аудиторий. </a:t>
            </a:r>
            <a:endParaRPr lang="ru-RU" sz="2000" dirty="0" smtClean="0">
              <a:solidFill>
                <a:srgbClr val="0049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 dirty="0">
              <a:solidFill>
                <a:srgbClr val="004999"/>
              </a:solidFill>
              <a:latin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Плановые </a:t>
            </a:r>
            <a:r>
              <a:rPr lang="ru-RU" sz="2000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цифры ГЗ (если уже были) по человеко-часам, в соответствии с планом численности приема обучающихся в ОУ.</a:t>
            </a:r>
          </a:p>
          <a:p>
            <a:endParaRPr lang="ru-RU" sz="2000" dirty="0">
              <a:solidFill>
                <a:srgbClr val="004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2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Расчёт аудиторной загрузки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0735" y="962098"/>
            <a:ext cx="79354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ауд</a:t>
            </a:r>
            <a:r>
              <a:rPr lang="ru-RU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№ 1 можно вести занятия с 16.00 до 21.00. </a:t>
            </a:r>
            <a:endParaRPr lang="ru-RU" dirty="0" smtClean="0">
              <a:solidFill>
                <a:srgbClr val="0049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 рассчитывается с учетом продолжительности ДООП и перерывов по </a:t>
            </a:r>
            <a:r>
              <a:rPr lang="ru-RU" dirty="0" err="1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САНПинам</a:t>
            </a:r>
            <a:r>
              <a:rPr lang="ru-RU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академический час 45 минут +10 минут перерыв, </a:t>
            </a:r>
            <a:endParaRPr lang="ru-RU" dirty="0" smtClean="0">
              <a:solidFill>
                <a:srgbClr val="0049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Спаренное </a:t>
            </a:r>
            <a:r>
              <a:rPr lang="ru-RU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на 2 </a:t>
            </a:r>
            <a:r>
              <a:rPr lang="ru-RU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академических часа </a:t>
            </a:r>
            <a:r>
              <a:rPr lang="ru-RU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составляет 1час 40 минут, затем должен быть перерыв между парами тоже 10 минут.</a:t>
            </a:r>
            <a:endParaRPr lang="ru-RU" sz="1600" dirty="0">
              <a:solidFill>
                <a:srgbClr val="0049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в </a:t>
            </a:r>
            <a:r>
              <a:rPr lang="ru-RU" dirty="0" err="1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</a:t>
            </a:r>
            <a:r>
              <a:rPr lang="ru-RU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№ 1 может пройти два 2-х часовых занятия:</a:t>
            </a:r>
            <a:endParaRPr lang="ru-RU" sz="1600" dirty="0">
              <a:solidFill>
                <a:srgbClr val="0049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первое занятие 16.00-17.40 </a:t>
            </a:r>
            <a:endParaRPr lang="ru-RU" sz="1600" dirty="0">
              <a:solidFill>
                <a:srgbClr val="0049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- </a:t>
            </a:r>
            <a:r>
              <a:rPr lang="ru-RU" dirty="0">
                <a:solidFill>
                  <a:srgbClr val="004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второе занятие 17.50-19.30</a:t>
            </a:r>
            <a:endParaRPr lang="ru-RU" dirty="0">
              <a:solidFill>
                <a:srgbClr val="004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9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88" y="-1984262"/>
            <a:ext cx="9112025" cy="91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9101" y="-722624"/>
            <a:ext cx="9542198" cy="622363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873951" y="-1084772"/>
            <a:ext cx="7396200" cy="7313100"/>
          </a:xfrm>
          <a:prstGeom prst="ellipse">
            <a:avLst/>
          </a:prstGeom>
          <a:solidFill>
            <a:srgbClr val="FFFFFF">
              <a:alpha val="63919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3598" y="1719064"/>
            <a:ext cx="3096803" cy="30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1210135" y="-752361"/>
            <a:ext cx="6723600" cy="664830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6">
            <a:alphaModFix/>
          </a:blip>
          <a:srcRect b="14096"/>
          <a:stretch/>
        </p:blipFill>
        <p:spPr>
          <a:xfrm>
            <a:off x="-28576" y="3185138"/>
            <a:ext cx="9201155" cy="1958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4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4448" y="264455"/>
            <a:ext cx="680820" cy="68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44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2448" y="1075226"/>
            <a:ext cx="680820" cy="68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45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9382" y="402288"/>
            <a:ext cx="562661" cy="56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246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5172" y="2007012"/>
            <a:ext cx="680820" cy="68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247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42476" y="2007012"/>
            <a:ext cx="680820" cy="68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248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57602" y="2935378"/>
            <a:ext cx="680820" cy="68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249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2136" y="1486745"/>
            <a:ext cx="562661" cy="56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250;p2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14812" y="380259"/>
            <a:ext cx="562661" cy="56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251;p2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49873" y="2691252"/>
            <a:ext cx="562663" cy="563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252;p2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137608" y="1075226"/>
            <a:ext cx="680820" cy="68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253;p2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17078" y="2935378"/>
            <a:ext cx="680820" cy="68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254;p2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740463" y="264455"/>
            <a:ext cx="680820" cy="68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24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73080" y="2600546"/>
            <a:ext cx="562661" cy="56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46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22947" y="1486745"/>
            <a:ext cx="562661" cy="56266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Прямоугольник 2"/>
          <p:cNvSpPr/>
          <p:nvPr/>
        </p:nvSpPr>
        <p:spPr>
          <a:xfrm>
            <a:off x="2334126" y="0"/>
            <a:ext cx="6809874" cy="5143499"/>
          </a:xfrm>
          <a:custGeom>
            <a:avLst/>
            <a:gdLst>
              <a:gd name="connsiteX0" fmla="*/ 0 w 5826642"/>
              <a:gd name="connsiteY0" fmla="*/ 0 h 5143499"/>
              <a:gd name="connsiteX1" fmla="*/ 5826642 w 5826642"/>
              <a:gd name="connsiteY1" fmla="*/ 0 h 5143499"/>
              <a:gd name="connsiteX2" fmla="*/ 5826642 w 5826642"/>
              <a:gd name="connsiteY2" fmla="*/ 5143499 h 5143499"/>
              <a:gd name="connsiteX3" fmla="*/ 0 w 5826642"/>
              <a:gd name="connsiteY3" fmla="*/ 5143499 h 5143499"/>
              <a:gd name="connsiteX4" fmla="*/ 0 w 5826642"/>
              <a:gd name="connsiteY4" fmla="*/ 0 h 5143499"/>
              <a:gd name="connsiteX0" fmla="*/ 0 w 5826642"/>
              <a:gd name="connsiteY0" fmla="*/ 0 h 5143499"/>
              <a:gd name="connsiteX1" fmla="*/ 5826642 w 5826642"/>
              <a:gd name="connsiteY1" fmla="*/ 0 h 5143499"/>
              <a:gd name="connsiteX2" fmla="*/ 5826642 w 5826642"/>
              <a:gd name="connsiteY2" fmla="*/ 5143499 h 5143499"/>
              <a:gd name="connsiteX3" fmla="*/ 595423 w 5826642"/>
              <a:gd name="connsiteY3" fmla="*/ 5132866 h 5143499"/>
              <a:gd name="connsiteX4" fmla="*/ 0 w 5826642"/>
              <a:gd name="connsiteY4" fmla="*/ 0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6642" h="5143499">
                <a:moveTo>
                  <a:pt x="0" y="0"/>
                </a:moveTo>
                <a:lnTo>
                  <a:pt x="5826642" y="0"/>
                </a:lnTo>
                <a:lnTo>
                  <a:pt x="5826642" y="5143499"/>
                </a:lnTo>
                <a:lnTo>
                  <a:pt x="595423" y="5132866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3432726" y="3885320"/>
            <a:ext cx="3502527" cy="48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WWW.ADTSPB.RU</a:t>
            </a:r>
            <a:endParaRPr lang="ru-RU" sz="3200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3499982" y="636121"/>
            <a:ext cx="3885962" cy="80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6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БЛАГОДАРИМ</a:t>
            </a: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ЗА ВНИМАНИЕ!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3499982" y="1617727"/>
            <a:ext cx="5831376" cy="2292695"/>
            <a:chOff x="4953797" y="3304756"/>
            <a:chExt cx="7775168" cy="3056926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036" y="5110107"/>
              <a:ext cx="650605" cy="469223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867" y="4377074"/>
              <a:ext cx="691827" cy="605796"/>
            </a:xfrm>
            <a:prstGeom prst="rect">
              <a:avLst/>
            </a:prstGeom>
          </p:spPr>
        </p:pic>
        <p:sp>
          <p:nvSpPr>
            <p:cNvPr id="33" name="Заголовок 1"/>
            <p:cNvSpPr txBox="1">
              <a:spLocks/>
            </p:cNvSpPr>
            <p:nvPr/>
          </p:nvSpPr>
          <p:spPr bwMode="auto">
            <a:xfrm>
              <a:off x="5907063" y="5471807"/>
              <a:ext cx="5254888" cy="88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accent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en-US" sz="2700" i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info@adtspb.ru</a:t>
              </a:r>
              <a:endParaRPr lang="ru-RU" sz="27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4" name="Заголовок 1"/>
            <p:cNvSpPr txBox="1">
              <a:spLocks/>
            </p:cNvSpPr>
            <p:nvPr/>
          </p:nvSpPr>
          <p:spPr bwMode="auto">
            <a:xfrm>
              <a:off x="5922818" y="4835830"/>
              <a:ext cx="5536430" cy="88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accent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en-US" sz="2700" i="1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kolesnikoven@adtspb.ru</a:t>
              </a:r>
              <a:endParaRPr lang="ru-RU" sz="27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5" name="Заголовок 1"/>
            <p:cNvSpPr txBox="1">
              <a:spLocks/>
            </p:cNvSpPr>
            <p:nvPr/>
          </p:nvSpPr>
          <p:spPr bwMode="auto">
            <a:xfrm>
              <a:off x="5922818" y="4183497"/>
              <a:ext cx="4678824" cy="88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accent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en-US" sz="2700" i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+7 </a:t>
              </a:r>
              <a:r>
                <a:rPr lang="ru-RU" sz="2700" i="1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921</a:t>
              </a:r>
              <a:r>
                <a:rPr lang="en-US" sz="2700" i="1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335-</a:t>
              </a:r>
              <a:r>
                <a:rPr lang="ru-RU" sz="2700" i="1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24</a:t>
              </a:r>
              <a:r>
                <a:rPr lang="en-US" sz="2700" i="1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-</a:t>
              </a:r>
              <a:r>
                <a:rPr lang="ru-RU" sz="2700" i="1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50</a:t>
              </a:r>
              <a:endParaRPr lang="ru-RU" sz="27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036" y="5712137"/>
              <a:ext cx="650605" cy="469223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4953797" y="3304756"/>
              <a:ext cx="777516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Колесников Эдуард Николаевич</a:t>
              </a:r>
              <a:endParaRPr lang="ru-RU" sz="2100" dirty="0">
                <a:solidFill>
                  <a:schemeClr val="bg1"/>
                </a:solidFill>
              </a:endParaRPr>
            </a:p>
            <a:p>
              <a:r>
                <a:rPr lang="ru-RU" sz="1350" dirty="0">
                  <a:solidFill>
                    <a:schemeClr val="bg1"/>
                  </a:solidFill>
                </a:rPr>
                <a:t>Директор ГБНОУ «Академия цифровых технологий»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7082</TotalTime>
  <Words>478</Words>
  <Application>Microsoft Office PowerPoint</Application>
  <PresentationFormat>Экран (16:9)</PresentationFormat>
  <Paragraphs>58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Анализ количественных показателей студентов/обучающихся ОУ</vt:lpstr>
      <vt:lpstr>расчеты (планово-финансовые) по педагогическим часам и тарификации</vt:lpstr>
      <vt:lpstr>Количество обучающихся в группах</vt:lpstr>
      <vt:lpstr>Следующие моменты</vt:lpstr>
      <vt:lpstr>Расчёт аудиторной загрузки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ЕНОТ</dc:creator>
  <cp:lastModifiedBy>Эдуард Колесников</cp:lastModifiedBy>
  <cp:revision>434</cp:revision>
  <cp:lastPrinted>2021-09-15T07:35:16Z</cp:lastPrinted>
  <dcterms:modified xsi:type="dcterms:W3CDTF">2021-11-25T06:22:10Z</dcterms:modified>
</cp:coreProperties>
</file>