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6"/>
  </p:handoutMasterIdLst>
  <p:sldIdLst>
    <p:sldId id="276" r:id="rId2"/>
    <p:sldId id="277" r:id="rId3"/>
    <p:sldId id="278" r:id="rId4"/>
    <p:sldId id="279" r:id="rId5"/>
  </p:sldIdLst>
  <p:sldSz cx="12192000" cy="6858000"/>
  <p:notesSz cx="9939338" cy="6805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ACF25036-B5B3-4940-9A00-F7E4E22C2843}">
          <p14:sldIdLst>
            <p14:sldId id="276"/>
            <p14:sldId id="277"/>
            <p14:sldId id="278"/>
            <p14:sldId id="279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4" autoAdjust="0"/>
    <p:restoredTop sz="94660"/>
  </p:normalViewPr>
  <p:slideViewPr>
    <p:cSldViewPr snapToGrid="0">
      <p:cViewPr>
        <p:scale>
          <a:sx n="75" d="100"/>
          <a:sy n="75" d="100"/>
        </p:scale>
        <p:origin x="-893" y="-2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742" cy="3402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9278" y="0"/>
            <a:ext cx="4307742" cy="3402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7EB66-C3F7-4228-A3CA-32B0BEC2604E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64300"/>
            <a:ext cx="4307742" cy="3402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9278" y="6464300"/>
            <a:ext cx="4307742" cy="3402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A4542E-4924-439E-B8CE-689EAB064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31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42" y="2037067"/>
            <a:ext cx="4918649" cy="48560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8782" y="326569"/>
            <a:ext cx="9141423" cy="1840347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</a:t>
            </a:r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</a:t>
            </a:r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нетиповое </a:t>
            </a:r>
            <a:b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учреждение </a:t>
            </a:r>
            <a:b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Дворец </a:t>
            </a: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учащейся молодежи Санкт-Петербурга</a:t>
            </a: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33056" y="1699490"/>
            <a:ext cx="9540904" cy="4553336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2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i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3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E:\ЛОГОТИП Комитета 2018\Лого цве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42" y="130271"/>
            <a:ext cx="2627614" cy="190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931" y="64653"/>
            <a:ext cx="1230789" cy="13046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10800000" flipV="1">
            <a:off x="6688181" y="3805194"/>
            <a:ext cx="526853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endParaRPr lang="ru-RU" b="1" i="1" dirty="0" smtClean="0">
              <a:solidFill>
                <a:schemeClr val="accent1"/>
              </a:solidFill>
            </a:endParaRPr>
          </a:p>
          <a:p>
            <a:pPr algn="r">
              <a:spcBef>
                <a:spcPts val="0"/>
              </a:spcBef>
            </a:pPr>
            <a:endParaRPr lang="ru-RU" b="1" i="1" dirty="0">
              <a:solidFill>
                <a:schemeClr val="accent1"/>
              </a:solidFill>
            </a:endParaRPr>
          </a:p>
          <a:p>
            <a:pPr algn="r">
              <a:spcBef>
                <a:spcPts val="0"/>
              </a:spcBef>
            </a:pPr>
            <a:endParaRPr lang="ru-RU" b="1" i="1" dirty="0" smtClean="0">
              <a:solidFill>
                <a:schemeClr val="accent1"/>
              </a:solidFill>
            </a:endParaRPr>
          </a:p>
          <a:p>
            <a:pPr algn="r">
              <a:spcBef>
                <a:spcPts val="0"/>
              </a:spcBef>
            </a:pPr>
            <a:endParaRPr lang="en-US" b="1" i="1" dirty="0" smtClean="0">
              <a:solidFill>
                <a:schemeClr val="accent1"/>
              </a:solidFill>
            </a:endParaRPr>
          </a:p>
          <a:p>
            <a:pPr algn="r">
              <a:spcBef>
                <a:spcPts val="0"/>
              </a:spcBef>
            </a:pPr>
            <a:r>
              <a:rPr lang="ru-RU" sz="24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</a:t>
            </a:r>
          </a:p>
          <a:p>
            <a:pPr algn="r">
              <a:spcBef>
                <a:spcPts val="0"/>
              </a:spcBef>
            </a:pPr>
            <a:r>
              <a:rPr lang="ru-RU" sz="24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ГБНОУ </a:t>
            </a:r>
            <a:r>
              <a:rPr lang="ru-RU" sz="24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ДУМ СПб</a:t>
            </a:r>
          </a:p>
          <a:p>
            <a:pPr algn="r">
              <a:spcBef>
                <a:spcPts val="0"/>
              </a:spcBef>
            </a:pPr>
            <a:r>
              <a:rPr lang="ru-RU" sz="24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Галина Владимировна </a:t>
            </a:r>
            <a:r>
              <a:rPr lang="ru-RU" sz="2400" b="1" i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Какунина</a:t>
            </a:r>
            <a:endParaRPr lang="ru-RU" sz="2400" b="1" i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r>
              <a:rPr lang="en-US" sz="2000" b="1" i="1" dirty="0" smtClean="0">
                <a:solidFill>
                  <a:schemeClr val="accent1"/>
                </a:solidFill>
              </a:rPr>
              <a:t> </a:t>
            </a:r>
            <a:r>
              <a:rPr lang="ru-RU" sz="2000" b="1" i="1" dirty="0" smtClean="0">
                <a:solidFill>
                  <a:schemeClr val="accent1"/>
                </a:solidFill>
              </a:rPr>
              <a:t> </a:t>
            </a:r>
            <a:endParaRPr lang="ru-RU" sz="2000" b="1" i="1" dirty="0">
              <a:solidFill>
                <a:schemeClr val="accent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73120" y="2044072"/>
            <a:ext cx="8583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endParaRPr lang="ru-RU" sz="11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«Обновление содержания воспитательной деятельности в образовательном учреждении: ориентиры и акценты»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37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2640" y="583470"/>
            <a:ext cx="8507412" cy="6357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документы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0080" y="914400"/>
            <a:ext cx="9845040" cy="543560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стратегии национальной безопасности Российской Федерации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»//                               Указ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Российской Федерации  от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02.06.2021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400 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развития дополнительного образования детей до 2030 года;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внесении изменений в Федеральный закон «Об образовании в Российской Федерации» по вопросам воспитания обучающихся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31.07.2020 №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304-ФЗ;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внесении изменений в Порядок организации и осуществления образовательной деятельности по дополнительным общеобразовательным программам, утвержденный приказом Министерства просвещения Российской Федерации от 09.11.2018 №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 // Приказ Министерства просвещения Российской Федерации от 30.09.2020 № 533;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внедрении методологии (целевой модели) наставничества в государственных образовательных учреждениях, находящихся в ведении Комитета по образованию и администраций районов Санкт-Петербурга // Распоряжение Комитета по образованию от 27.07.2020 № 1457-р</a:t>
            </a:r>
          </a:p>
        </p:txBody>
      </p:sp>
    </p:spTree>
    <p:extLst>
      <p:ext uri="{BB962C8B-B14F-4D97-AF65-F5344CB8AC3E}">
        <p14:creationId xmlns:p14="http://schemas.microsoft.com/office/powerpoint/2010/main" val="2003559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7439" y="451390"/>
            <a:ext cx="8629333" cy="128089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воспитательного процесса должно проводиться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учетом современных достижений науки и на основе отечественных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традиций: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7760" y="2103120"/>
            <a:ext cx="9320212" cy="4153542"/>
          </a:xfrm>
        </p:spPr>
        <p:txBody>
          <a:bodyPr>
            <a:noAutofit/>
          </a:bodyPr>
          <a:lstStyle/>
          <a:p>
            <a:r>
              <a:rPr lang="ru-RU" sz="2000" dirty="0" smtClean="0"/>
              <a:t>−</a:t>
            </a:r>
            <a:r>
              <a:rPr lang="ru-RU" sz="2000" dirty="0"/>
              <a:t>	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гражданское воспитание;</a:t>
            </a: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	патриотическое воспитание и формирование российской идентичности;</a:t>
            </a: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	духовное и нравственное воспитание;</a:t>
            </a: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	приобщение детей к культурному наследию;</a:t>
            </a: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	популяризация научных знаний;</a:t>
            </a: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	физическое воспитание и формирование культуры здоровья;</a:t>
            </a: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	трудовое воспитание и профессиональное самоопределение;</a:t>
            </a: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	экологическое воспитание.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38366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8320" y="1371600"/>
            <a:ext cx="9011920" cy="4439920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воспитательной работы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 активной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нравственно ориентированной, творческой личности, обладающей умением адаптироваться в быстро меняющихся социальных условиях, сохраняя позитивный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0175300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7285</TotalTime>
  <Words>153</Words>
  <Application>Microsoft Office PowerPoint</Application>
  <PresentationFormat>Произвольный</PresentationFormat>
  <Paragraphs>30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Легкий дым</vt:lpstr>
      <vt:lpstr>Государственное бюджетное нетиповое  образовательное учреждение  Дворец учащейся молодежи Санкт-Петербурга </vt:lpstr>
      <vt:lpstr>Актуальные документы</vt:lpstr>
      <vt:lpstr>Обновление воспитательного процесса должно проводиться  с учетом современных достижений науки и на основе отечественных традиций: </vt:lpstr>
      <vt:lpstr>Цель воспитательной работы –  способствовать формированию общественно активной, нравственно ориентированной, творческой личности, обладающей умением адаптироваться в быстро меняющихся социальных условиях, сохраняя позитивный потенциал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Аттестация</dc:title>
  <dc:creator>Ксения Филатова</dc:creator>
  <cp:lastModifiedBy>metoduser</cp:lastModifiedBy>
  <cp:revision>192</cp:revision>
  <cp:lastPrinted>2019-01-30T09:06:41Z</cp:lastPrinted>
  <dcterms:created xsi:type="dcterms:W3CDTF">2018-09-17T13:46:04Z</dcterms:created>
  <dcterms:modified xsi:type="dcterms:W3CDTF">2021-10-21T09:05:55Z</dcterms:modified>
</cp:coreProperties>
</file>