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6" r:id="rId4"/>
    <p:sldId id="270" r:id="rId5"/>
    <p:sldId id="267" r:id="rId6"/>
    <p:sldId id="269" r:id="rId7"/>
    <p:sldId id="271" r:id="rId8"/>
    <p:sldId id="268" r:id="rId9"/>
    <p:sldId id="272" r:id="rId10"/>
    <p:sldId id="273" r:id="rId11"/>
    <p:sldId id="259" r:id="rId12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CF25036-B5B3-4940-9A00-F7E4E22C2843}">
          <p14:sldIdLst>
            <p14:sldId id="257"/>
            <p14:sldId id="258"/>
            <p14:sldId id="266"/>
            <p14:sldId id="270"/>
            <p14:sldId id="267"/>
            <p14:sldId id="269"/>
            <p14:sldId id="271"/>
            <p14:sldId id="268"/>
            <p14:sldId id="272"/>
            <p14:sldId id="273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>
      <p:cViewPr>
        <p:scale>
          <a:sx n="121" d="100"/>
          <a:sy n="121" d="100"/>
        </p:scale>
        <p:origin x="-22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lticbereg.ru/images/stories/gkcfsp/%D0%A4%D0%97_%D0%BE%D1%82%2019.05.1995_%20N%2082-%D0%A4%D0%97%20%D0%9E%D0%B1%20%D0%BE%D0%B1%D1%89%D0%B5%D1%81%D1%82%D0%B2%D0%B5%D0%BD%D0%BD%D1%8B%D1%85%20%D0%BE%D0%B1%D1%8A%D0%B5%D0%B4%D0%B8%D0%BD%D0%B5%D0%BD%D0%B8%D1%8F%D1%85_.rtf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715" y="64653"/>
            <a:ext cx="9862456" cy="353475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«Новые формы организации работы ОДОД. </a:t>
            </a:r>
            <a:r>
              <a:rPr lang="ru-RU" sz="2400" b="1" dirty="0" smtClean="0"/>
              <a:t>                       Электронные </a:t>
            </a:r>
            <a:r>
              <a:rPr lang="ru-RU" sz="2400" b="1" dirty="0"/>
              <a:t>сервисы и ресурсы. </a:t>
            </a:r>
            <a:r>
              <a:rPr lang="ru-RU" sz="2400" b="1" dirty="0" smtClean="0"/>
              <a:t>                                       Студенческие </a:t>
            </a:r>
            <a:r>
              <a:rPr lang="ru-RU" sz="2400" b="1" dirty="0"/>
              <a:t>спортивные клубы»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>
                <a:solidFill>
                  <a:schemeClr val="accent1"/>
                </a:solidFill>
              </a:rPr>
              <a:t/>
            </a:r>
            <a:br>
              <a:rPr lang="ru-RU" sz="2400" i="1" dirty="0">
                <a:solidFill>
                  <a:schemeClr val="accent1"/>
                </a:solidFill>
              </a:rPr>
            </a:br>
            <a:endParaRPr lang="ru-RU" sz="2400" i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3816" y="4777379"/>
            <a:ext cx="9367509" cy="1126283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методического отдела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ГБНОУ ДУМ СПб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Теплякова Л.Е.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6" y="459285"/>
            <a:ext cx="1230789" cy="13046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8214" y="228764"/>
            <a:ext cx="10776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 нетиповое 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учащейся молодежи Санкт-Петербурга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qnap\docs\Методический отдел\1. Теплякова Лариса Евгеньевна\776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65" y="2771263"/>
            <a:ext cx="5959366" cy="3860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97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902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 ССК: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056" y="1182413"/>
            <a:ext cx="7260020" cy="4997669"/>
          </a:xfrm>
        </p:spPr>
        <p:txBody>
          <a:bodyPr>
            <a:normAutofit fontScale="70000" lnSpcReduction="20000"/>
          </a:bodyPr>
          <a:lstStyle/>
          <a:p>
            <a:pPr lvl="0" fontAlgn="base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популяризацию студенческого спорта;</a:t>
            </a:r>
          </a:p>
          <a:p>
            <a:pPr lvl="0" fontAlgn="base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обучающихся в систематические занятия физической культурой и спортом; </a:t>
            </a:r>
          </a:p>
          <a:p>
            <a:pPr lvl="0" fontAlgn="base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здорового образа жизни, укрепление здоровья, содействие гармоничного развития личности обучающихся; </a:t>
            </a:r>
          </a:p>
          <a:p>
            <a:pPr lvl="0" fontAlgn="base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правонарушений, асоциального поведения и вредных привычек;</a:t>
            </a:r>
          </a:p>
          <a:p>
            <a:pPr lvl="0" fontAlgn="base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волонтерского движения по пропаганде здорового образа жизни;</a:t>
            </a:r>
          </a:p>
          <a:p>
            <a:pPr lvl="0" fontAlgn="base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физкультурно-спортивной работы с обучающимися и приобретение ими соревновательного опыта в избранном виде спорта;</a:t>
            </a:r>
          </a:p>
          <a:p>
            <a:pPr lvl="0" fontAlgn="base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работы по физической реабилитации обучающихся имеющих отклонение в состоянии здоровья, ограниченные возможности здоровья, привлечение их к участию и проведению массовых физкультурно-оздоровительных и спортивных мероприятий;</a:t>
            </a:r>
          </a:p>
          <a:p>
            <a:pPr lvl="0" fontAlgn="base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команд по различным видам спорта и обеспечение их участия в соревнованиях разного уровня;</a:t>
            </a:r>
          </a:p>
          <a:p>
            <a:pPr lvl="0" fontAlgn="base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учет достижений обучающихся в дополнительном образовании физкультурно-спортивной направленности;</a:t>
            </a:r>
          </a:p>
          <a:p>
            <a:pPr lvl="0" fontAlgn="base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интеграцию основного и дополнительного образования;</a:t>
            </a:r>
          </a:p>
          <a:p>
            <a:pPr lvl="0" fontAlgn="base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моделей профориентации обучающихся в области физической культуры и спорта.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metoduser\Desktop\педсоветы\wr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03" y="3641833"/>
            <a:ext cx="3405353" cy="2735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6" y="270246"/>
            <a:ext cx="1230789" cy="13046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2906" y="816428"/>
            <a:ext cx="80601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Вечно изобретать пробовать, совершенствовать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совершенствоваться – вот единственный курс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жизни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Д. Ушинский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2" y="1934935"/>
            <a:ext cx="4527709" cy="45277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14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471" y="643493"/>
            <a:ext cx="10900456" cy="466948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/>
                <a:ea typeface="Calibri"/>
              </a:rPr>
              <a:t>Статистика ОДОД ПОУ:</a:t>
            </a:r>
            <a:br>
              <a:rPr lang="ru-RU" sz="4800" dirty="0" smtClean="0">
                <a:latin typeface="Times New Roman"/>
                <a:ea typeface="Calibri"/>
              </a:rPr>
            </a:br>
            <a:r>
              <a:rPr lang="ru-RU" sz="4800" dirty="0" smtClean="0">
                <a:latin typeface="Times New Roman"/>
                <a:ea typeface="Calibri"/>
              </a:rPr>
              <a:t/>
            </a:r>
            <a:br>
              <a:rPr lang="ru-RU" sz="4800" dirty="0" smtClean="0">
                <a:latin typeface="Times New Roman"/>
                <a:ea typeface="Calibri"/>
              </a:rPr>
            </a:br>
            <a:r>
              <a:rPr lang="ru-RU" sz="4000" b="1" dirty="0"/>
              <a:t>17</a:t>
            </a:r>
            <a:r>
              <a:rPr lang="ru-RU" sz="4000" dirty="0"/>
              <a:t> ОДОД,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/>
              <a:t>которых реализуется </a:t>
            </a:r>
            <a:r>
              <a:rPr lang="ru-RU" sz="4000" b="1" dirty="0"/>
              <a:t>555</a:t>
            </a:r>
            <a:r>
              <a:rPr lang="ru-RU" sz="4000" dirty="0"/>
              <a:t> </a:t>
            </a:r>
            <a:r>
              <a:rPr lang="ru-RU" sz="4000" dirty="0" smtClean="0"/>
              <a:t>программ,  </a:t>
            </a:r>
            <a:r>
              <a:rPr lang="ru-RU" sz="4000" b="1" dirty="0"/>
              <a:t>706</a:t>
            </a:r>
            <a:r>
              <a:rPr lang="ru-RU" sz="4000" dirty="0"/>
              <a:t> групп,   </a:t>
            </a:r>
            <a:r>
              <a:rPr lang="ru-RU" sz="4000" b="1" dirty="0"/>
              <a:t>10068</a:t>
            </a:r>
            <a:r>
              <a:rPr lang="ru-RU" sz="4000" dirty="0"/>
              <a:t> </a:t>
            </a:r>
            <a:r>
              <a:rPr lang="ru-RU" sz="4000" dirty="0" smtClean="0"/>
              <a:t>учащихся                                       </a:t>
            </a:r>
            <a:r>
              <a:rPr lang="ru-RU" sz="4000" dirty="0"/>
              <a:t>к</a:t>
            </a:r>
            <a:r>
              <a:rPr lang="ru-RU" sz="4000" dirty="0" smtClean="0"/>
              <a:t> </a:t>
            </a:r>
            <a:r>
              <a:rPr lang="ru-RU" sz="4000" dirty="0"/>
              <a:t>открытию  с 01.01.2022 планируется </a:t>
            </a:r>
            <a:r>
              <a:rPr lang="ru-RU" sz="4000" dirty="0" smtClean="0"/>
              <a:t>                       </a:t>
            </a:r>
            <a:r>
              <a:rPr lang="ru-RU" sz="4000" b="1" dirty="0" smtClean="0"/>
              <a:t>4</a:t>
            </a:r>
            <a:r>
              <a:rPr lang="ru-RU" sz="4000" dirty="0" smtClean="0"/>
              <a:t> ОДОД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31" y="244267"/>
            <a:ext cx="1230789" cy="13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185" y="701303"/>
            <a:ext cx="9096146" cy="4972050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800" b="1" dirty="0"/>
              <a:t>О</a:t>
            </a:r>
            <a:r>
              <a:rPr lang="ru-RU" sz="1800" b="1" dirty="0" smtClean="0"/>
              <a:t>сновные </a:t>
            </a:r>
            <a:r>
              <a:rPr lang="ru-RU" sz="1800" b="1" dirty="0"/>
              <a:t>направления работы в 2021-2022 учебном </a:t>
            </a:r>
            <a:r>
              <a:rPr lang="ru-RU" sz="1800" b="1" dirty="0" smtClean="0"/>
              <a:t>году: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</a:t>
            </a:r>
            <a:r>
              <a:rPr lang="ru-RU" sz="1800" b="1" dirty="0" smtClean="0"/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 в организации воспитательной работы в учреждении  с учетом рабочих программ воспитания;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профилактике негативных проявлений со стороны детей и взрослых;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детских общественных объединений;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обеспечению условий для участия в Конкурсном движении;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работы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59" y="122464"/>
            <a:ext cx="1230789" cy="1304636"/>
          </a:xfrm>
          <a:prstGeom prst="rect">
            <a:avLst/>
          </a:prstGeom>
        </p:spPr>
      </p:pic>
      <p:pic>
        <p:nvPicPr>
          <p:cNvPr id="6" name="Picture 4" descr="\\10.10.10.10\docs\Методический отдел\1. Какунина Г.В\ГУМО\ГУМО 2020\Отчеты за 2020-2021уч.год\IMG_E3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566" y="4436173"/>
            <a:ext cx="2910848" cy="2169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146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\\10.10.10.10\docs\Методический отдел\1. Теплякова Лариса Евгеньевна\Педсоветы\педсовет 27.08.2021\фото\скрин раб программ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90" y="725213"/>
            <a:ext cx="8962696" cy="5644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11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08214"/>
            <a:ext cx="8911687" cy="1496786"/>
          </a:xfrm>
        </p:spPr>
        <p:txBody>
          <a:bodyPr>
            <a:noAutofit/>
          </a:bodyPr>
          <a:lstStyle/>
          <a:p>
            <a:pPr algn="ctr"/>
            <a:r>
              <a:rPr lang="ru" sz="2000" dirty="0">
                <a:latin typeface="Times New Roman"/>
              </a:rPr>
              <a:t/>
            </a:r>
            <a:br>
              <a:rPr lang="ru" sz="2000" dirty="0">
                <a:latin typeface="Times New Roman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55" y="199021"/>
            <a:ext cx="1230789" cy="13046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0343" y="815944"/>
            <a:ext cx="1026250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7269" y="775933"/>
            <a:ext cx="101064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«Портретные характеристики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lvl="0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Патриотизм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Гражданская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и правосознание;</a:t>
            </a:r>
          </a:p>
          <a:p>
            <a:pPr lvl="0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Социальная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и зрелость; </a:t>
            </a:r>
          </a:p>
          <a:p>
            <a:pPr lvl="0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Интеллектуальная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самостоятельность;</a:t>
            </a:r>
          </a:p>
          <a:p>
            <a:pPr lvl="0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Коммуникация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сотрудничество. </a:t>
            </a:r>
          </a:p>
          <a:p>
            <a:pPr lvl="0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Зрелое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поведение;</a:t>
            </a:r>
          </a:p>
          <a:p>
            <a:pPr lvl="0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Экономическая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активность;</a:t>
            </a:r>
          </a:p>
          <a:p>
            <a:pPr lvl="0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Здоровье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безопасность;</a:t>
            </a:r>
          </a:p>
          <a:p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Мобильность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устойчивость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7426" y="4281688"/>
            <a:ext cx="2705635" cy="2268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854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080" y="624110"/>
            <a:ext cx="9863588" cy="1280890"/>
          </a:xfrm>
        </p:spPr>
        <p:txBody>
          <a:bodyPr>
            <a:noAutofit/>
          </a:bodyPr>
          <a:lstStyle/>
          <a:p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273" y="138793"/>
            <a:ext cx="1230789" cy="13046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5708" y="463940"/>
            <a:ext cx="86766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ичностные 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будут достигнуты при реализации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Гражданско-патриотическое 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воспитание;</a:t>
            </a:r>
          </a:p>
          <a:p>
            <a:pPr lvl="0"/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Духовно-нравственное 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воспитание;</a:t>
            </a:r>
          </a:p>
          <a:p>
            <a:pPr lvl="0"/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Эстетическое 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воспитание;</a:t>
            </a:r>
          </a:p>
          <a:p>
            <a:pPr lvl="0"/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Физическое 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воспитание; </a:t>
            </a:r>
          </a:p>
          <a:p>
            <a:pPr lvl="0"/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Трудовое 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воспитание;</a:t>
            </a:r>
          </a:p>
          <a:p>
            <a:pPr lvl="0"/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Экологическое 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воспитание;</a:t>
            </a:r>
          </a:p>
          <a:p>
            <a:pPr lvl="0"/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Ценности 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познания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10.10.10.10\docs\Методический отдел\1. Какунина Г.В\ГУМО\ГУМО 2020\Отчеты за 2020-2021уч.год\на 01.06.2021\Фото\РКТК\ДОД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121" y="3736427"/>
            <a:ext cx="3728546" cy="2790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НАВИГАТОР ДОПОЛНИТЕЛЬНОГО ОБРАЗОВАНИЯ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20" y="1391717"/>
            <a:ext cx="5684837" cy="2624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26" y="3531476"/>
            <a:ext cx="3624312" cy="2758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45" y="3451581"/>
            <a:ext cx="3572805" cy="2824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4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" sz="2000" dirty="0">
                <a:latin typeface="Times New Roman"/>
              </a:rPr>
              <a:t/>
            </a:r>
            <a:br>
              <a:rPr lang="ru" sz="2000" dirty="0">
                <a:latin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163" y="669472"/>
            <a:ext cx="9022669" cy="39926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5000"/>
              </a:lnSpc>
              <a:buNone/>
              <a:tabLst>
                <a:tab pos="630555" algn="l"/>
              </a:tabLst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</a:t>
            </a:r>
            <a:r>
              <a:rPr lang="ru-RU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ТОЧКИ: </a:t>
            </a:r>
          </a:p>
          <a:p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нтеграция 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ЕАИС ДО 1 сентября 2021 </a:t>
            </a: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  <a:endParaRPr lang="ru-RU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штатный режим с 1 января 2022 </a:t>
            </a: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  <a:endParaRPr lang="ru-RU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записи в кружки и </a:t>
            </a: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секции;</a:t>
            </a:r>
            <a:endParaRPr lang="ru-RU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2023 </a:t>
            </a: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обеспечить перевод в электронный формат массовых социально значимых государственных и муниципальных услуг, предусмотрев соответствующие изменения в национальных проектах (Поручение Президента РФ от 9 сентября 2020 года</a:t>
            </a: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модельного центра дополнительного образования детей.</a:t>
            </a:r>
          </a:p>
          <a:p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федеральным проектом «Успех каждого ребенка» национального проекта «Образование» в регионах МЦ создаются до 2024 года. </a:t>
            </a:r>
            <a:endParaRPr lang="ru-RU" sz="2200" dirty="0" smtClean="0">
              <a:solidFill>
                <a:schemeClr val="accen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41" y="138793"/>
            <a:ext cx="1230789" cy="1304636"/>
          </a:xfrm>
          <a:prstGeom prst="rect">
            <a:avLst/>
          </a:prstGeom>
        </p:spPr>
      </p:pic>
      <p:pic>
        <p:nvPicPr>
          <p:cNvPr id="7" name="Picture 8" descr="C:\Users\metoduser\Desktop\педсоветы\фото\DSC_3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4" y="4311869"/>
            <a:ext cx="3011214" cy="2112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Студенческие спортивные </a:t>
            </a:r>
            <a:r>
              <a:rPr lang="ru-RU" b="1" dirty="0" smtClean="0"/>
              <a:t>клубы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133599"/>
            <a:ext cx="10590212" cy="41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база:</a:t>
            </a:r>
          </a:p>
          <a:p>
            <a:pPr lvl="0" fontAlgn="base"/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29.12.2012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новой редакции) « Об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Федерации«»,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п. 4 ст. 27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fontAlgn="base"/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04.12.2007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329-ФЗ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новой редакции) «О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культуре и спорте в Российской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Федерации»;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Федеральным законом от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19.05.1995 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№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82-ФЗ     «Об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общественных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объединениях»;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09.11.2018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организации и осуществления образовательной деятельности по дополнительным общеобразовательным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программам»; 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Р Ф от 23.03.2020  № 117  «О порядке осуществления деятельности ШСК, не являющихся юридическим лицом»</a:t>
            </a:r>
          </a:p>
          <a:p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8199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4205</TotalTime>
  <Words>494</Words>
  <Application>Microsoft Office PowerPoint</Application>
  <PresentationFormat>Произвольный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«Новые формы организации работы ОДОД.                        Электронные сервисы и ресурсы.                                        Студенческие спортивные клубы»    </vt:lpstr>
      <vt:lpstr>Статистика ОДОД ПОУ:  17 ОДОД,  в которых реализуется 555 программ,  706 групп,   10068 учащихся                                       к открытию  с 01.01.2022 планируется                        4 ОДОД  </vt:lpstr>
      <vt:lpstr>Основные направления работы в 2021-2022 учебном году:    -     обеспечение преемственности в организации воспитательной работы в учреждении  с учетом рабочих программ воспитания; - организация работы по профилактике негативных проявлений со стороны детей и взрослых; - поддержка деятельности детских общественных объединений; - организация работы по обеспечению условий для участия в Конкурсном движении; - организация профориентационной  работы</vt:lpstr>
      <vt:lpstr>Презентация PowerPoint</vt:lpstr>
      <vt:lpstr> </vt:lpstr>
      <vt:lpstr>Презентация PowerPoint</vt:lpstr>
      <vt:lpstr>НАВИГАТОР ДОПОЛНИТЕЛЬНОГО ОБРАЗОВАНИЯ </vt:lpstr>
      <vt:lpstr> </vt:lpstr>
      <vt:lpstr>  Студенческие спортивные клубы </vt:lpstr>
      <vt:lpstr>Задачи ССК: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</dc:title>
  <dc:creator>Ксения Филатова</dc:creator>
  <cp:lastModifiedBy>Теплякова </cp:lastModifiedBy>
  <cp:revision>76</cp:revision>
  <cp:lastPrinted>2018-10-11T07:45:25Z</cp:lastPrinted>
  <dcterms:created xsi:type="dcterms:W3CDTF">2018-09-17T13:46:04Z</dcterms:created>
  <dcterms:modified xsi:type="dcterms:W3CDTF">2021-09-02T12:01:00Z</dcterms:modified>
</cp:coreProperties>
</file>