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24F30-50EA-43EF-8D43-B0A25FFA0DA4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262C6-8961-4C56-9ECD-F68A2B18A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373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262C6-8961-4C56-9ECD-F68A2B18A97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3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2816C5-3054-4351-9162-FADEA43E33E6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91C98E-56E4-4E32-BF90-D16ABF4E773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579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16C5-3054-4351-9162-FADEA43E33E6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C98E-56E4-4E32-BF90-D16ABF4E7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08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16C5-3054-4351-9162-FADEA43E33E6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C98E-56E4-4E32-BF90-D16ABF4E7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8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16C5-3054-4351-9162-FADEA43E33E6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C98E-56E4-4E32-BF90-D16ABF4E7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7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2816C5-3054-4351-9162-FADEA43E33E6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891C98E-56E4-4E32-BF90-D16ABF4E773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51769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16C5-3054-4351-9162-FADEA43E33E6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C98E-56E4-4E32-BF90-D16ABF4E7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08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16C5-3054-4351-9162-FADEA43E33E6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C98E-56E4-4E32-BF90-D16ABF4E7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86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16C5-3054-4351-9162-FADEA43E33E6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C98E-56E4-4E32-BF90-D16ABF4E7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64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16C5-3054-4351-9162-FADEA43E33E6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C98E-56E4-4E32-BF90-D16ABF4E7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35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52816C5-3054-4351-9162-FADEA43E33E6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891C98E-56E4-4E32-BF90-D16ABF4E77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21144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52816C5-3054-4351-9162-FADEA43E33E6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891C98E-56E4-4E32-BF90-D16ABF4E7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9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2816C5-3054-4351-9162-FADEA43E33E6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891C98E-56E4-4E32-BF90-D16ABF4E77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313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001" y="1894801"/>
            <a:ext cx="10318418" cy="3281883"/>
          </a:xfrm>
        </p:spPr>
        <p:txBody>
          <a:bodyPr/>
          <a:lstStyle/>
          <a:p>
            <a:r>
              <a:rPr lang="ru-RU" sz="4800" dirty="0" smtClean="0"/>
              <a:t>Цирковая студия «Ровесник». </a:t>
            </a:r>
            <a:br>
              <a:rPr lang="ru-RU" sz="4800" dirty="0" smtClean="0"/>
            </a:br>
            <a:r>
              <a:rPr lang="ru-RU" sz="4800" dirty="0" smtClean="0"/>
              <a:t>Формирование мотивации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84851" y="5796116"/>
            <a:ext cx="8045373" cy="958645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Подготовила: </a:t>
            </a:r>
          </a:p>
          <a:p>
            <a:pPr algn="r"/>
            <a:r>
              <a:rPr lang="ru-RU" dirty="0" smtClean="0"/>
              <a:t>педагог дополнительного образования, </a:t>
            </a:r>
          </a:p>
          <a:p>
            <a:pPr algn="r"/>
            <a:r>
              <a:rPr lang="ru-RU" dirty="0" smtClean="0"/>
              <a:t>Васинская А.С.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190464" y="242080"/>
            <a:ext cx="8045373" cy="146099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Государственное бюджетное нетиповое учреждение </a:t>
            </a:r>
          </a:p>
          <a:p>
            <a:r>
              <a:rPr lang="ru-RU" dirty="0" smtClean="0"/>
              <a:t>Дворец учащейся молодежи </a:t>
            </a:r>
          </a:p>
          <a:p>
            <a:r>
              <a:rPr lang="ru-RU" dirty="0" smtClean="0"/>
              <a:t>Санкт-Петербурга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8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26983"/>
          </a:xfrm>
        </p:spPr>
        <p:txBody>
          <a:bodyPr>
            <a:normAutofit/>
          </a:bodyPr>
          <a:lstStyle/>
          <a:p>
            <a:r>
              <a:rPr lang="ru-RU" sz="4800" u="sng" dirty="0"/>
              <a:t>Мотивация обучения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946788"/>
            <a:ext cx="4042993" cy="4159044"/>
          </a:xfrm>
        </p:spPr>
        <p:txBody>
          <a:bodyPr>
            <a:normAutofit/>
          </a:bodyPr>
          <a:lstStyle/>
          <a:p>
            <a:r>
              <a:rPr lang="ru-RU" sz="2400" b="1" dirty="0"/>
              <a:t>Мотивация обучения </a:t>
            </a:r>
            <a:r>
              <a:rPr lang="ru-RU" sz="2400" dirty="0"/>
              <a:t>- это общее название для процессов, методов, средств побуждения, учащихся к продуктивной познавательной деятельности, к активному освоению содержания образования. </a:t>
            </a:r>
          </a:p>
        </p:txBody>
      </p:sp>
      <p:pic>
        <p:nvPicPr>
          <p:cNvPr id="1026" name="Picture 2" descr="12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8852" y="899652"/>
            <a:ext cx="5737122" cy="564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3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854333"/>
            <a:ext cx="10178322" cy="723744"/>
          </a:xfrm>
        </p:spPr>
        <p:txBody>
          <a:bodyPr>
            <a:normAutofit/>
          </a:bodyPr>
          <a:lstStyle/>
          <a:p>
            <a:r>
              <a:rPr lang="ru-RU" sz="4400" u="sng" dirty="0" smtClean="0"/>
              <a:t>Успешность учебной деятельности</a:t>
            </a:r>
            <a:endParaRPr lang="ru-RU" sz="4400" u="sng" dirty="0"/>
          </a:p>
        </p:txBody>
      </p:sp>
      <p:pic>
        <p:nvPicPr>
          <p:cNvPr id="2050" name="Picture 2" descr="14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924"/>
          <a:stretch/>
        </p:blipFill>
        <p:spPr bwMode="auto">
          <a:xfrm>
            <a:off x="2622204" y="2875937"/>
            <a:ext cx="7437269" cy="205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6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82738"/>
          </a:xfrm>
        </p:spPr>
        <p:txBody>
          <a:bodyPr>
            <a:normAutofit/>
          </a:bodyPr>
          <a:lstStyle/>
          <a:p>
            <a:pPr algn="ctr"/>
            <a:r>
              <a:rPr lang="ru-RU" sz="4800" u="sng" dirty="0"/>
              <a:t>Мотивация обучения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740310"/>
            <a:ext cx="4249470" cy="4925961"/>
          </a:xfrm>
        </p:spPr>
        <p:txBody>
          <a:bodyPr>
            <a:normAutofit/>
          </a:bodyPr>
          <a:lstStyle/>
          <a:p>
            <a:r>
              <a:rPr lang="ru-RU" dirty="0" smtClean="0"/>
              <a:t>Если для личности деятельность значима сама по себе (напр., удовлетворение познавательной потребности в процессе учения), то это - </a:t>
            </a:r>
            <a:r>
              <a:rPr lang="ru-RU" b="1" dirty="0" smtClean="0"/>
              <a:t>внутренняя мотивация.</a:t>
            </a:r>
          </a:p>
          <a:p>
            <a:r>
              <a:rPr lang="ru-RU" dirty="0"/>
              <a:t>Если же толчком к деятельности личности являются социальные факторы (напр., </a:t>
            </a:r>
            <a:r>
              <a:rPr lang="ru-RU" dirty="0" smtClean="0"/>
              <a:t>престиж), </a:t>
            </a:r>
            <a:r>
              <a:rPr lang="ru-RU" dirty="0"/>
              <a:t>то это - </a:t>
            </a:r>
            <a:r>
              <a:rPr lang="ru-RU" b="1" dirty="0"/>
              <a:t>внешняя мотивация</a:t>
            </a:r>
            <a:r>
              <a:rPr lang="ru-RU" b="1" dirty="0" smtClean="0"/>
              <a:t>.</a:t>
            </a:r>
          </a:p>
          <a:p>
            <a:r>
              <a:rPr lang="ru-RU" dirty="0"/>
              <a:t>В</a:t>
            </a:r>
            <a:r>
              <a:rPr lang="ru-RU" dirty="0" smtClean="0"/>
              <a:t>нешние </a:t>
            </a:r>
            <a:r>
              <a:rPr lang="ru-RU" dirty="0"/>
              <a:t>мотивы могут быть </a:t>
            </a:r>
            <a:r>
              <a:rPr lang="ru-RU" b="1" dirty="0"/>
              <a:t>положительными</a:t>
            </a:r>
            <a:r>
              <a:rPr lang="ru-RU" dirty="0"/>
              <a:t> (мотивы успеха, достижения) и </a:t>
            </a:r>
            <a:r>
              <a:rPr lang="ru-RU" b="1" dirty="0"/>
              <a:t>отрицательными</a:t>
            </a:r>
            <a:r>
              <a:rPr lang="ru-RU" dirty="0"/>
              <a:t> (мотивы избегания, защиты).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072" y="2168014"/>
            <a:ext cx="5343928" cy="37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u="sng" dirty="0" smtClean="0"/>
              <a:t>возможности педагога для стимулирования учащихся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5385096" cy="359359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Осторожная </a:t>
            </a:r>
            <a:r>
              <a:rPr lang="ru-RU" sz="2400" dirty="0"/>
              <a:t>поддержка </a:t>
            </a:r>
            <a:r>
              <a:rPr lang="ru-RU" sz="2400" dirty="0" smtClean="0"/>
              <a:t>соперничества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Хвальба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Создание хорошей репутации своим </a:t>
            </a:r>
            <a:r>
              <a:rPr lang="ru-RU" sz="2400" dirty="0" smtClean="0"/>
              <a:t>детям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Демонстрация достижений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974" y="1874517"/>
            <a:ext cx="4146310" cy="461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7226" y="176980"/>
            <a:ext cx="7447935" cy="6423626"/>
          </a:xfrm>
        </p:spPr>
      </p:pic>
    </p:spTree>
    <p:extLst>
      <p:ext uri="{BB962C8B-B14F-4D97-AF65-F5344CB8AC3E}">
        <p14:creationId xmlns:p14="http://schemas.microsoft.com/office/powerpoint/2010/main" val="8071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97486"/>
          </a:xfrm>
        </p:spPr>
        <p:txBody>
          <a:bodyPr/>
          <a:lstStyle/>
          <a:p>
            <a:pPr algn="ctr"/>
            <a:r>
              <a:rPr lang="ru-RU" u="sng" dirty="0" smtClean="0"/>
              <a:t>Пример результатов зачета</a:t>
            </a:r>
            <a:endParaRPr lang="ru-RU" u="sng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545127"/>
              </p:ext>
            </p:extLst>
          </p:nvPr>
        </p:nvGraphicFramePr>
        <p:xfrm>
          <a:off x="942928" y="1904013"/>
          <a:ext cx="10795822" cy="392159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12043">
                  <a:extLst>
                    <a:ext uri="{9D8B030D-6E8A-4147-A177-3AD203B41FA5}">
                      <a16:colId xmlns:a16="http://schemas.microsoft.com/office/drawing/2014/main" xmlns="" val="1661183643"/>
                    </a:ext>
                  </a:extLst>
                </a:gridCol>
                <a:gridCol w="744569">
                  <a:extLst>
                    <a:ext uri="{9D8B030D-6E8A-4147-A177-3AD203B41FA5}">
                      <a16:colId xmlns:a16="http://schemas.microsoft.com/office/drawing/2014/main" xmlns="" val="164189489"/>
                    </a:ext>
                  </a:extLst>
                </a:gridCol>
                <a:gridCol w="867935">
                  <a:extLst>
                    <a:ext uri="{9D8B030D-6E8A-4147-A177-3AD203B41FA5}">
                      <a16:colId xmlns:a16="http://schemas.microsoft.com/office/drawing/2014/main" xmlns="" val="2281629864"/>
                    </a:ext>
                  </a:extLst>
                </a:gridCol>
                <a:gridCol w="620328">
                  <a:extLst>
                    <a:ext uri="{9D8B030D-6E8A-4147-A177-3AD203B41FA5}">
                      <a16:colId xmlns:a16="http://schemas.microsoft.com/office/drawing/2014/main" xmlns="" val="1972517079"/>
                    </a:ext>
                  </a:extLst>
                </a:gridCol>
                <a:gridCol w="1182881">
                  <a:extLst>
                    <a:ext uri="{9D8B030D-6E8A-4147-A177-3AD203B41FA5}">
                      <a16:colId xmlns:a16="http://schemas.microsoft.com/office/drawing/2014/main" xmlns="" val="491995641"/>
                    </a:ext>
                  </a:extLst>
                </a:gridCol>
                <a:gridCol w="870155">
                  <a:extLst>
                    <a:ext uri="{9D8B030D-6E8A-4147-A177-3AD203B41FA5}">
                      <a16:colId xmlns:a16="http://schemas.microsoft.com/office/drawing/2014/main" xmlns="" val="1924267286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xmlns="" val="2177857283"/>
                    </a:ext>
                  </a:extLst>
                </a:gridCol>
                <a:gridCol w="663677">
                  <a:extLst>
                    <a:ext uri="{9D8B030D-6E8A-4147-A177-3AD203B41FA5}">
                      <a16:colId xmlns:a16="http://schemas.microsoft.com/office/drawing/2014/main" xmlns="" val="103116812"/>
                    </a:ext>
                  </a:extLst>
                </a:gridCol>
                <a:gridCol w="693175">
                  <a:extLst>
                    <a:ext uri="{9D8B030D-6E8A-4147-A177-3AD203B41FA5}">
                      <a16:colId xmlns:a16="http://schemas.microsoft.com/office/drawing/2014/main" xmlns="" val="2876186929"/>
                    </a:ext>
                  </a:extLst>
                </a:gridCol>
                <a:gridCol w="840658">
                  <a:extLst>
                    <a:ext uri="{9D8B030D-6E8A-4147-A177-3AD203B41FA5}">
                      <a16:colId xmlns:a16="http://schemas.microsoft.com/office/drawing/2014/main" xmlns="" val="1433027672"/>
                    </a:ext>
                  </a:extLst>
                </a:gridCol>
                <a:gridCol w="1228578">
                  <a:extLst>
                    <a:ext uri="{9D8B030D-6E8A-4147-A177-3AD203B41FA5}">
                      <a16:colId xmlns:a16="http://schemas.microsoft.com/office/drawing/2014/main" xmlns="" val="2694120657"/>
                    </a:ext>
                  </a:extLst>
                </a:gridCol>
                <a:gridCol w="1116417">
                  <a:extLst>
                    <a:ext uri="{9D8B030D-6E8A-4147-A177-3AD203B41FA5}">
                      <a16:colId xmlns:a16="http://schemas.microsoft.com/office/drawing/2014/main" xmlns="" val="2116425431"/>
                    </a:ext>
                  </a:extLst>
                </a:gridCol>
              </a:tblGrid>
              <a:tr h="2332229"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Декабрь </a:t>
                      </a:r>
                      <a:r>
                        <a:rPr lang="ru-RU" sz="1800" dirty="0" smtClean="0">
                          <a:effectLst/>
                        </a:rPr>
                        <a:t>2019</a:t>
                      </a:r>
                      <a:endParaRPr lang="ru-RU" sz="1600" dirty="0" smtClean="0">
                        <a:effectLst/>
                      </a:endParaRPr>
                    </a:p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Максимальная </a:t>
                      </a:r>
                      <a:r>
                        <a:rPr lang="ru-RU" sz="1800" dirty="0">
                          <a:effectLst/>
                        </a:rPr>
                        <a:t>оценка – 5 баллов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 талии</a:t>
                      </a:r>
                      <a:endParaRPr lang="ru-RU" sz="1600" dirty="0">
                        <a:effectLst/>
                      </a:endParaRPr>
                    </a:p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(1 мин)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 руке над собой + вокруг себя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Колени</a:t>
                      </a:r>
                      <a:endParaRPr lang="ru-RU" sz="1600" dirty="0">
                        <a:effectLst/>
                      </a:endParaRPr>
                    </a:p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(30 сек)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Поворот перед собой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Солнышко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Восьмерка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Мельница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в руках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Локти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Талия-рука</a:t>
                      </a:r>
                      <a:endParaRPr lang="ru-RU" sz="1600">
                        <a:effectLst/>
                      </a:endParaRPr>
                    </a:p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(30 сек)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3040520"/>
                  </a:ext>
                </a:extLst>
              </a:tr>
              <a:tr h="1589370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Оганесян Диана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44 балла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15960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7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840" y="280219"/>
            <a:ext cx="4719484" cy="6352764"/>
          </a:xfrm>
        </p:spPr>
      </p:pic>
    </p:spTree>
    <p:extLst>
      <p:ext uri="{BB962C8B-B14F-4D97-AF65-F5344CB8AC3E}">
        <p14:creationId xmlns:p14="http://schemas.microsoft.com/office/powerpoint/2010/main" val="29317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48</TotalTime>
  <Words>171</Words>
  <Application>Microsoft Office PowerPoint</Application>
  <PresentationFormat>Произвольный</PresentationFormat>
  <Paragraphs>49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Badge</vt:lpstr>
      <vt:lpstr>Цирковая студия «Ровесник».  Формирование мотивации</vt:lpstr>
      <vt:lpstr>Мотивация обучения</vt:lpstr>
      <vt:lpstr>Успешность учебной деятельности</vt:lpstr>
      <vt:lpstr>Мотивация обучения</vt:lpstr>
      <vt:lpstr>возможности педагога для стимулирования учащихся </vt:lpstr>
      <vt:lpstr>Презентация PowerPoint</vt:lpstr>
      <vt:lpstr>Пример результатов зачета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Цирковая студия «Ровесник».  Формирование мотивации</dc:title>
  <dc:creator>Алексадра</dc:creator>
  <cp:lastModifiedBy>Алексей Никандров</cp:lastModifiedBy>
  <cp:revision>7</cp:revision>
  <dcterms:created xsi:type="dcterms:W3CDTF">2020-02-19T21:32:34Z</dcterms:created>
  <dcterms:modified xsi:type="dcterms:W3CDTF">2020-02-20T13:27:56Z</dcterms:modified>
</cp:coreProperties>
</file>