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70" r:id="rId4"/>
    <p:sldId id="259" r:id="rId5"/>
    <p:sldId id="273" r:id="rId6"/>
    <p:sldId id="279" r:id="rId7"/>
    <p:sldId id="275" r:id="rId8"/>
    <p:sldId id="260" r:id="rId9"/>
    <p:sldId id="274" r:id="rId10"/>
    <p:sldId id="276" r:id="rId11"/>
    <p:sldId id="263" r:id="rId12"/>
    <p:sldId id="264" r:id="rId13"/>
    <p:sldId id="265" r:id="rId14"/>
    <p:sldId id="278" r:id="rId15"/>
    <p:sldId id="266" r:id="rId16"/>
    <p:sldId id="267" r:id="rId17"/>
    <p:sldId id="268" r:id="rId18"/>
    <p:sldId id="269" r:id="rId19"/>
    <p:sldId id="272" r:id="rId20"/>
    <p:sldId id="261" r:id="rId21"/>
    <p:sldId id="257" r:id="rId22"/>
    <p:sldId id="271"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32"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B4C71EC6-210F-42DE-9C53-41977AD35B3D}" type="datetimeFigureOut">
              <a:rPr lang="ru-RU" smtClean="0"/>
              <a:t>27.10.2021</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27.10.2021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27.10.2021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Пустой слайд">
    <p:bg>
      <p:bgPr>
        <a:blipFill dpi="0" rotWithShape="1">
          <a:blip r:embed="rId2" cstate="email">
            <a:lum/>
            <a:extLst>
              <a:ext uri="{28A0092B-C50C-407E-A947-70E740481C1C}">
                <a14:useLocalDpi xmlns:a14="http://schemas.microsoft.com/office/drawing/2010/main"/>
              </a:ext>
            </a:extLst>
          </a:blip>
          <a:srcRect/>
          <a:stretch>
            <a:fillRect b="85000"/>
          </a:stretch>
        </a:blipFill>
        <a:effectLst/>
      </p:bgPr>
    </p:bg>
    <p:spTree>
      <p:nvGrpSpPr>
        <p:cNvPr id="1" name=""/>
        <p:cNvGrpSpPr/>
        <p:nvPr/>
      </p:nvGrpSpPr>
      <p:grpSpPr>
        <a:xfrm>
          <a:off x="0" y="0"/>
          <a:ext cx="0" cy="0"/>
          <a:chOff x="0" y="0"/>
          <a:chExt cx="0" cy="0"/>
        </a:xfrm>
      </p:grpSpPr>
      <p:sp>
        <p:nvSpPr>
          <p:cNvPr id="7" name="Текст 6">
            <a:extLst>
              <a:ext uri="{FF2B5EF4-FFF2-40B4-BE49-F238E27FC236}">
                <a16:creationId xmlns:a16="http://schemas.microsoft.com/office/drawing/2014/main" xmlns="" id="{6E1D788D-3812-4212-9B22-D7389498FB44}"/>
              </a:ext>
            </a:extLst>
          </p:cNvPr>
          <p:cNvSpPr>
            <a:spLocks noGrp="1"/>
          </p:cNvSpPr>
          <p:nvPr>
            <p:ph type="body" sz="quarter" idx="10" hasCustomPrompt="1"/>
          </p:nvPr>
        </p:nvSpPr>
        <p:spPr>
          <a:xfrm>
            <a:off x="6100011" y="201613"/>
            <a:ext cx="2973743" cy="520282"/>
          </a:xfrm>
        </p:spPr>
        <p:txBody>
          <a:bodyPr wrap="square" lIns="10800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baseline="0">
                <a:no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ru-RU" sz="2100" b="1" u="sng" dirty="0">
                <a:solidFill>
                  <a:srgbClr val="01649D"/>
                </a:solidFill>
              </a:rPr>
              <a:t>Название презентации</a:t>
            </a:r>
          </a:p>
          <a:p>
            <a:pPr lvl="0"/>
            <a:endParaRPr lang="ru-RU" dirty="0"/>
          </a:p>
        </p:txBody>
      </p:sp>
      <p:sp>
        <p:nvSpPr>
          <p:cNvPr id="8" name="Текст 6">
            <a:extLst>
              <a:ext uri="{FF2B5EF4-FFF2-40B4-BE49-F238E27FC236}">
                <a16:creationId xmlns:a16="http://schemas.microsoft.com/office/drawing/2014/main" xmlns="" id="{6E2DDF90-5138-4CD8-8811-D96AB5DE5156}"/>
              </a:ext>
            </a:extLst>
          </p:cNvPr>
          <p:cNvSpPr>
            <a:spLocks noGrp="1"/>
          </p:cNvSpPr>
          <p:nvPr>
            <p:ph type="body" sz="quarter" idx="11"/>
          </p:nvPr>
        </p:nvSpPr>
        <p:spPr>
          <a:xfrm>
            <a:off x="222585" y="1403167"/>
            <a:ext cx="8519561" cy="5253220"/>
          </a:xfrm>
        </p:spPr>
        <p:txBody>
          <a:bodyPr/>
          <a:lstStyle>
            <a:lvl1pPr marL="0" indent="0">
              <a:buNone/>
              <a:defRPr/>
            </a:lvl1pPr>
          </a:lstStyle>
          <a:p>
            <a:pPr lvl="0"/>
            <a:r>
              <a:rPr lang="ru-RU"/>
              <a:t>Образец текста</a:t>
            </a:r>
          </a:p>
        </p:txBody>
      </p:sp>
    </p:spTree>
    <p:extLst>
      <p:ext uri="{BB962C8B-B14F-4D97-AF65-F5344CB8AC3E}">
        <p14:creationId xmlns:p14="http://schemas.microsoft.com/office/powerpoint/2010/main" val="25757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B4C71EC6-210F-42DE-9C53-41977AD35B3D}" type="datetimeFigureOut">
              <a:rPr lang="ru-RU" smtClean="0"/>
              <a:t>27.10.2021</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B4C71EC6-210F-42DE-9C53-41977AD35B3D}" type="datetimeFigureOut">
              <a:rPr lang="ru-RU" smtClean="0"/>
              <a:t>27.10.2021</a:t>
            </a:fld>
            <a:endParaRPr lang="ru-RU"/>
          </a:p>
        </p:txBody>
      </p:sp>
      <p:sp>
        <p:nvSpPr>
          <p:cNvPr id="13" name="Slide Number Placeholder 12"/>
          <p:cNvSpPr>
            <a:spLocks noGrp="1"/>
          </p:cNvSpPr>
          <p:nvPr>
            <p:ph type="sldNum" sz="quarter" idx="11"/>
          </p:nvPr>
        </p:nvSpPr>
        <p:spPr/>
        <p:txBody>
          <a:bodyPr/>
          <a:lstStyle/>
          <a:p>
            <a:fld id="{B19B0651-EE4F-4900-A07F-96A6BFA9D0F0}"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4C71EC6-210F-42DE-9C53-41977AD35B3D}" type="datetimeFigureOut">
              <a:rPr lang="ru-RU" smtClean="0"/>
              <a:t>27.10.2021</a:t>
            </a:fld>
            <a:endParaRPr lang="ru-RU"/>
          </a:p>
        </p:txBody>
      </p:sp>
      <p:sp>
        <p:nvSpPr>
          <p:cNvPr id="9" name="Slide Number Placeholder 8"/>
          <p:cNvSpPr>
            <a:spLocks noGrp="1"/>
          </p:cNvSpPr>
          <p:nvPr>
            <p:ph type="sldNum" sz="quarter" idx="11"/>
          </p:nvPr>
        </p:nvSpPr>
        <p:spPr/>
        <p:txBody>
          <a:bodyPr/>
          <a:lstStyle/>
          <a:p>
            <a:fld id="{B19B0651-EE4F-4900-A07F-96A6BFA9D0F0}"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B4C71EC6-210F-42DE-9C53-41977AD35B3D}" type="datetimeFigureOut">
              <a:rPr lang="ru-RU" smtClean="0"/>
              <a:t>27.10.2021</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27.10.2021</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27.10.2021</a:t>
            </a:fld>
            <a:endParaRPr lang="ru-RU"/>
          </a:p>
        </p:txBody>
      </p:sp>
      <p:sp>
        <p:nvSpPr>
          <p:cNvPr id="6" name="Slide Number Placeholder 5"/>
          <p:cNvSpPr>
            <a:spLocks noGrp="1"/>
          </p:cNvSpPr>
          <p:nvPr>
            <p:ph type="sldNum" sz="quarter" idx="11"/>
          </p:nvPr>
        </p:nvSpPr>
        <p:spPr/>
        <p:txBody>
          <a:bodyPr/>
          <a:lstStyle/>
          <a:p>
            <a:fld id="{B19B0651-EE4F-4900-A07F-96A6BFA9D0F0}"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B4C71EC6-210F-42DE-9C53-41977AD35B3D}" type="datetimeFigureOut">
              <a:rPr lang="ru-RU" smtClean="0"/>
              <a:t>27.10.2021</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B4C71EC6-210F-42DE-9C53-41977AD35B3D}" type="datetimeFigureOut">
              <a:rPr lang="ru-RU" smtClean="0"/>
              <a:t>27.10.2021</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4C71EC6-210F-42DE-9C53-41977AD35B3D}" type="datetimeFigureOut">
              <a:rPr lang="ru-RU" smtClean="0"/>
              <a:t>27.10.2021</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196752"/>
            <a:ext cx="7543800" cy="2152650"/>
          </a:xfrm>
        </p:spPr>
        <p:txBody>
          <a:bodyPr/>
          <a:lstStyle/>
          <a:p>
            <a:pPr algn="ctr"/>
            <a:r>
              <a:rPr lang="ru-RU" sz="4000" dirty="0" smtClean="0"/>
              <a:t>Роль дополнительного образования в воспитании детей</a:t>
            </a:r>
            <a:endParaRPr lang="ru-RU" sz="4000" dirty="0"/>
          </a:p>
        </p:txBody>
      </p:sp>
      <p:sp>
        <p:nvSpPr>
          <p:cNvPr id="3" name="Подзаголовок 2"/>
          <p:cNvSpPr>
            <a:spLocks noGrp="1"/>
          </p:cNvSpPr>
          <p:nvPr>
            <p:ph type="subTitle" idx="1"/>
          </p:nvPr>
        </p:nvSpPr>
        <p:spPr/>
        <p:txBody>
          <a:bodyPr>
            <a:normAutofit fontScale="62500" lnSpcReduction="20000"/>
          </a:bodyPr>
          <a:lstStyle/>
          <a:p>
            <a:r>
              <a:rPr lang="ru-RU" dirty="0" smtClean="0"/>
              <a:t>Докладчик</a:t>
            </a:r>
          </a:p>
          <a:p>
            <a:r>
              <a:rPr lang="ru-RU" dirty="0" smtClean="0"/>
              <a:t>Заведующий ОДО СПБ ГБ ПОУ «Российский колледж традиционной культуры»</a:t>
            </a:r>
          </a:p>
          <a:p>
            <a:r>
              <a:rPr lang="ru-RU" dirty="0"/>
              <a:t>к</a:t>
            </a:r>
            <a:r>
              <a:rPr lang="ru-RU" dirty="0" smtClean="0"/>
              <a:t>.э.н., преподаватель высшей категории Крамарева </a:t>
            </a:r>
            <a:r>
              <a:rPr lang="ru-RU" dirty="0"/>
              <a:t>М</a:t>
            </a:r>
            <a:r>
              <a:rPr lang="ru-RU" dirty="0" smtClean="0"/>
              <a:t>ария Анатольевна</a:t>
            </a:r>
            <a:endParaRPr lang="ru-RU" dirty="0"/>
          </a:p>
        </p:txBody>
      </p:sp>
    </p:spTree>
    <p:extLst>
      <p:ext uri="{BB962C8B-B14F-4D97-AF65-F5344CB8AC3E}">
        <p14:creationId xmlns:p14="http://schemas.microsoft.com/office/powerpoint/2010/main" val="91672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5326063" y="1901825"/>
            <a:ext cx="3817937" cy="773113"/>
          </a:xfrm>
        </p:spPr>
        <p:txBody>
          <a:bodyPr/>
          <a:lstStyle/>
          <a:p>
            <a:r>
              <a:rPr lang="en-US" smtClean="0"/>
              <a:t>Product B</a:t>
            </a:r>
            <a:endParaRPr lang="en-US"/>
          </a:p>
        </p:txBody>
      </p:sp>
      <p:sp>
        <p:nvSpPr>
          <p:cNvPr id="8" name="Content Placeholder 7"/>
          <p:cNvSpPr>
            <a:spLocks noGrp="1"/>
          </p:cNvSpPr>
          <p:nvPr>
            <p:ph sz="quarter" idx="4294967295"/>
          </p:nvPr>
        </p:nvSpPr>
        <p:spPr>
          <a:xfrm>
            <a:off x="5326063" y="2665413"/>
            <a:ext cx="3817937" cy="3035300"/>
          </a:xfrm>
        </p:spPr>
        <p:txBody>
          <a:bodyPr/>
          <a:lstStyle/>
          <a:p>
            <a:r>
              <a:rPr lang="en-US" smtClean="0"/>
              <a:t>Feature 1</a:t>
            </a:r>
          </a:p>
          <a:p>
            <a:r>
              <a:rPr lang="en-US" smtClean="0"/>
              <a:t>Feature 2</a:t>
            </a:r>
          </a:p>
          <a:p>
            <a:r>
              <a:rPr lang="en-US" smtClean="0"/>
              <a:t>Feature 3</a:t>
            </a:r>
            <a:endParaRPr lang="en-US"/>
          </a:p>
        </p:txBody>
      </p:sp>
      <p:pic>
        <p:nvPicPr>
          <p:cNvPr id="10" name="Объект 9"/>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29979" y="1236663"/>
            <a:ext cx="3817938" cy="2857500"/>
          </a:xfr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236787"/>
            <a:ext cx="3941058" cy="2857487"/>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0095" y="4183060"/>
            <a:ext cx="3060476" cy="22905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478" y="4261699"/>
            <a:ext cx="4360206" cy="2133295"/>
          </a:xfrm>
          <a:prstGeom prst="rect">
            <a:avLst/>
          </a:prstGeom>
        </p:spPr>
      </p:pic>
      <p:sp>
        <p:nvSpPr>
          <p:cNvPr id="9" name="Текст 1"/>
          <p:cNvSpPr txBox="1">
            <a:spLocks/>
          </p:cNvSpPr>
          <p:nvPr/>
        </p:nvSpPr>
        <p:spPr>
          <a:xfrm>
            <a:off x="683568" y="434126"/>
            <a:ext cx="8367712" cy="390525"/>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lgn="ctr"/>
            <a:r>
              <a:rPr lang="ru-RU" sz="3200" dirty="0" smtClean="0"/>
              <a:t>Спортивные секции</a:t>
            </a:r>
            <a:endParaRPr lang="ru-RU" sz="3200" dirty="0"/>
          </a:p>
        </p:txBody>
      </p:sp>
    </p:spTree>
    <p:extLst>
      <p:ext uri="{BB962C8B-B14F-4D97-AF65-F5344CB8AC3E}">
        <p14:creationId xmlns:p14="http://schemas.microsoft.com/office/powerpoint/2010/main" val="2755059246"/>
      </p:ext>
    </p:extLst>
  </p:cSld>
  <p:clrMapOvr>
    <a:masterClrMapping/>
  </p:clrMapOvr>
  <p:transition advTm="20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331640" y="685801"/>
            <a:ext cx="6096000" cy="3657599"/>
          </a:xfrm>
        </p:spPr>
        <p:txBody>
          <a:bodyPr/>
          <a:lstStyle/>
          <a:p>
            <a:endParaRPr lang="ru-RU" dirty="0"/>
          </a:p>
        </p:txBody>
      </p:sp>
      <p:sp>
        <p:nvSpPr>
          <p:cNvPr id="3" name="Заголовок 2"/>
          <p:cNvSpPr>
            <a:spLocks noGrp="1"/>
          </p:cNvSpPr>
          <p:nvPr>
            <p:ph type="title"/>
          </p:nvPr>
        </p:nvSpPr>
        <p:spPr>
          <a:xfrm>
            <a:off x="899592" y="4221088"/>
            <a:ext cx="7687816" cy="1440160"/>
          </a:xfrm>
        </p:spPr>
        <p:txBody>
          <a:bodyPr/>
          <a:lstStyle/>
          <a:p>
            <a:r>
              <a:rPr lang="ru-RU" dirty="0"/>
              <a:t/>
            </a:r>
            <a:br>
              <a:rPr lang="ru-RU" dirty="0"/>
            </a:br>
            <a:r>
              <a:rPr lang="ru-RU" sz="1800" dirty="0"/>
              <a:t>Как оказалось, дети считают самым важным в выбранной ими профессии то, </a:t>
            </a:r>
            <a:r>
              <a:rPr lang="ru-RU" sz="1800" dirty="0" smtClean="0"/>
              <a:t>что  она </a:t>
            </a:r>
            <a:r>
              <a:rPr lang="ru-RU" sz="1800" dirty="0"/>
              <a:t>позволит им быть профессионалом, мастером в своем деле, получать удовлетворение от работы, даст возможность общения с людьми, </a:t>
            </a:r>
            <a:r>
              <a:rPr lang="ru-RU" sz="1800" dirty="0" smtClean="0"/>
              <a:t>помогать людям </a:t>
            </a:r>
            <a:r>
              <a:rPr lang="ru-RU" sz="1800" dirty="0"/>
              <a:t>и доставлять </a:t>
            </a:r>
            <a:r>
              <a:rPr lang="ru-RU" sz="1800" dirty="0" smtClean="0"/>
              <a:t>им радость</a:t>
            </a:r>
            <a:r>
              <a:rPr lang="ru-RU" sz="1800" dirty="0"/>
              <a:t>.</a:t>
            </a:r>
          </a:p>
        </p:txBody>
      </p:sp>
      <p:pic>
        <p:nvPicPr>
          <p:cNvPr id="8194" name="Picture 2" descr="\\SERVER\_upload\_Отделение допобразования\Фото для сайта\IMG-20210428-WA001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011" y="686967"/>
            <a:ext cx="6096000" cy="36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74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5661248"/>
            <a:ext cx="7543800" cy="914400"/>
          </a:xfrm>
        </p:spPr>
        <p:txBody>
          <a:bodyPr/>
          <a:lstStyle/>
          <a:p>
            <a:r>
              <a:rPr lang="ru-RU" dirty="0">
                <a:effectLst/>
              </a:rPr>
              <a:t/>
            </a:r>
            <a:br>
              <a:rPr lang="ru-RU" dirty="0">
                <a:effectLst/>
              </a:rPr>
            </a:br>
            <a:r>
              <a:rPr lang="ru-RU" sz="1600" dirty="0">
                <a:effectLst/>
              </a:rPr>
              <a:t>Девочки в большей степени занимаются в творческом объединении «для души», и лишь третья часть из них предполагают, что их будущая профессия связана с любимым занятием в объединении. Это очень важный показатель, так как профессиональное самоопределение является, несомненно, очень важной, но тем не менее не единственной составляющей самоопределения человека. По мнению детей, наиболее полно их жизненному выбору способствует семья, дополнительное образование и в целом система отношений, атмосфера, которая царит в учреждении дополнительного образования детей, в конкретном творческом объединении и, конечно же, друзья, которые значат в жизни ребенка очень много.</a:t>
            </a:r>
            <a:br>
              <a:rPr lang="ru-RU" sz="1600" dirty="0">
                <a:effectLst/>
              </a:rPr>
            </a:br>
            <a:r>
              <a:rPr lang="ru-RU" sz="1600" dirty="0">
                <a:effectLst/>
              </a:rPr>
              <a:t>Большинство детей, занимающихся дополнительным образованием, считают себя самостоятельными, они более уверенно ощущают себя в любом обществе, знают</a:t>
            </a:r>
            <a:br>
              <a:rPr lang="ru-RU" sz="1600" dirty="0">
                <a:effectLst/>
              </a:rPr>
            </a:br>
            <a:r>
              <a:rPr lang="ru-RU" sz="1600" dirty="0">
                <a:effectLst/>
              </a:rPr>
              <a:t>себе цену, у них адекватная оценка себя и окружающих.</a:t>
            </a:r>
            <a:endParaRPr lang="ru-RU" sz="1600" dirty="0"/>
          </a:p>
        </p:txBody>
      </p:sp>
      <p:pic>
        <p:nvPicPr>
          <p:cNvPr id="9218" name="Picture 2" descr="\\SERVER\_upload\_Отделение допобразования\Фото для сайта\IMG-20210428-WA0021.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879"/>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65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4365104"/>
            <a:ext cx="6264696" cy="2232248"/>
          </a:xfrm>
        </p:spPr>
        <p:txBody>
          <a:bodyPr/>
          <a:lstStyle/>
          <a:p>
            <a:pPr>
              <a:lnSpc>
                <a:spcPct val="115000"/>
              </a:lnSpc>
              <a:spcAft>
                <a:spcPts val="0"/>
              </a:spcAft>
            </a:pPr>
            <a:r>
              <a:rPr lang="ru-RU" sz="1800" dirty="0" smtClean="0">
                <a:effectLst/>
                <a:ea typeface="Calibri" panose="020F0502020204030204" pitchFamily="34" charset="0"/>
                <a:cs typeface="Times New Roman" panose="02020603050405020304" pitchFamily="18" charset="0"/>
              </a:rPr>
              <a:t>Суть </a:t>
            </a:r>
            <a:r>
              <a:rPr lang="ru-RU" sz="1800" dirty="0">
                <a:effectLst/>
                <a:ea typeface="Calibri" panose="020F0502020204030204" pitchFamily="34" charset="0"/>
                <a:cs typeface="Times New Roman" panose="02020603050405020304" pitchFamily="18" charset="0"/>
              </a:rPr>
              <a:t>педагогической поддержки в </a:t>
            </a:r>
            <a:r>
              <a:rPr lang="ru-RU" sz="1800" dirty="0" smtClean="0">
                <a:effectLst/>
                <a:ea typeface="Calibri" panose="020F0502020204030204" pitchFamily="34" charset="0"/>
                <a:cs typeface="Times New Roman" panose="02020603050405020304" pitchFamily="18" charset="0"/>
              </a:rPr>
              <a:t>состоит </a:t>
            </a:r>
            <a:r>
              <a:rPr lang="ru-RU" sz="1800" dirty="0">
                <a:effectLst/>
                <a:ea typeface="Calibri" panose="020F0502020204030204" pitchFamily="34" charset="0"/>
                <a:cs typeface="Times New Roman" panose="02020603050405020304" pitchFamily="18" charset="0"/>
              </a:rPr>
              <a:t>в создании воспитывающей среды, в которой происходит развитие творческой личности ребенка, в обеспечении личностно-</a:t>
            </a:r>
            <a:r>
              <a:rPr lang="ru-RU" sz="1800" dirty="0" err="1">
                <a:effectLst/>
                <a:ea typeface="Calibri" panose="020F0502020204030204" pitchFamily="34" charset="0"/>
                <a:cs typeface="Times New Roman" panose="02020603050405020304" pitchFamily="18" charset="0"/>
              </a:rPr>
              <a:t>деятельностной</a:t>
            </a:r>
            <a:r>
              <a:rPr lang="ru-RU" sz="1800" dirty="0">
                <a:effectLst/>
                <a:ea typeface="Calibri" panose="020F0502020204030204" pitchFamily="34" charset="0"/>
                <a:cs typeface="Times New Roman" panose="02020603050405020304" pitchFamily="18" charset="0"/>
              </a:rPr>
              <a:t> и практико-ориентированной направленности дополнительного образования детей, являющегося своего рода механизмом </a:t>
            </a:r>
            <a:r>
              <a:rPr lang="ru-RU" sz="1800" dirty="0" smtClean="0">
                <a:effectLst/>
                <a:ea typeface="Calibri" panose="020F0502020204030204" pitchFamily="34" charset="0"/>
                <a:cs typeface="Times New Roman" panose="02020603050405020304" pitchFamily="18" charset="0"/>
              </a:rPr>
              <a:t>выравнивания</a:t>
            </a:r>
            <a:r>
              <a:rPr lang="ru-RU"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800" dirty="0" smtClean="0">
                <a:effectLst/>
                <a:ea typeface="Calibri" panose="020F0502020204030204" pitchFamily="34" charset="0"/>
              </a:rPr>
              <a:t>возможностей </a:t>
            </a:r>
            <a:r>
              <a:rPr lang="ru-RU" sz="1800" dirty="0">
                <a:effectLst/>
                <a:ea typeface="Calibri" panose="020F0502020204030204" pitchFamily="34" charset="0"/>
              </a:rPr>
              <a:t>получения персонифицированного образования. </a:t>
            </a:r>
            <a:endParaRPr lang="ru-RU" sz="1800" dirty="0"/>
          </a:p>
        </p:txBody>
      </p:sp>
      <p:pic>
        <p:nvPicPr>
          <p:cNvPr id="10242" name="Picture 2" descr="\\SERVER\_upload\_Отделение допобразования\Фото для сайта\nAdwCUkcN0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3362912" cy="367240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stretch>
            <a:fillRect/>
          </a:stretch>
        </p:blipFill>
        <p:spPr>
          <a:xfrm>
            <a:off x="4644008" y="419155"/>
            <a:ext cx="3657917" cy="3657917"/>
          </a:xfrm>
          <a:prstGeom prst="rect">
            <a:avLst/>
          </a:prstGeom>
        </p:spPr>
      </p:pic>
    </p:spTree>
    <p:extLst>
      <p:ext uri="{BB962C8B-B14F-4D97-AF65-F5344CB8AC3E}">
        <p14:creationId xmlns:p14="http://schemas.microsoft.com/office/powerpoint/2010/main" val="1719339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337901" y="584698"/>
            <a:ext cx="4090083" cy="5112568"/>
          </a:xfrm>
          <a:prstGeom prst="rect">
            <a:avLst/>
          </a:prstGeom>
        </p:spPr>
      </p:pic>
      <p:sp>
        <p:nvSpPr>
          <p:cNvPr id="3" name="Заголовок 2"/>
          <p:cNvSpPr>
            <a:spLocks noGrp="1"/>
          </p:cNvSpPr>
          <p:nvPr>
            <p:ph type="title"/>
          </p:nvPr>
        </p:nvSpPr>
        <p:spPr>
          <a:xfrm>
            <a:off x="4572000" y="3501008"/>
            <a:ext cx="3749040" cy="2196258"/>
          </a:xfrm>
        </p:spPr>
        <p:txBody>
          <a:bodyPr/>
          <a:lstStyle/>
          <a:p>
            <a:r>
              <a:rPr lang="ru-RU" sz="1800" dirty="0" smtClean="0">
                <a:effectLst/>
              </a:rPr>
              <a:t>Каковы же особенности личности педагога дополнительного образования, играющие большую роль в воспитании, творческом развитии ребенка и процессе его самоопределения?</a:t>
            </a:r>
            <a:endParaRPr lang="ru-RU" dirty="0"/>
          </a:p>
        </p:txBody>
      </p:sp>
      <p:pic>
        <p:nvPicPr>
          <p:cNvPr id="5" name="Рисунок 4"/>
          <p:cNvPicPr>
            <a:picLocks noChangeAspect="1"/>
          </p:cNvPicPr>
          <p:nvPr/>
        </p:nvPicPr>
        <p:blipFill>
          <a:blip r:embed="rId3"/>
          <a:stretch>
            <a:fillRect/>
          </a:stretch>
        </p:blipFill>
        <p:spPr>
          <a:xfrm>
            <a:off x="4427984" y="332656"/>
            <a:ext cx="4362488" cy="2808326"/>
          </a:xfrm>
          <a:prstGeom prst="rect">
            <a:avLst/>
          </a:prstGeom>
        </p:spPr>
      </p:pic>
    </p:spTree>
    <p:extLst>
      <p:ext uri="{BB962C8B-B14F-4D97-AF65-F5344CB8AC3E}">
        <p14:creationId xmlns:p14="http://schemas.microsoft.com/office/powerpoint/2010/main" val="391034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1800" dirty="0">
                <a:effectLst/>
                <a:ea typeface="Calibri" panose="020F0502020204030204" pitchFamily="34" charset="0"/>
              </a:rPr>
              <a:t>он должен обладать свободой от стереотипов и педагогических догм, способностью к творчеству, широкой эрудицией, высоким уровнем психолого-педагогической </a:t>
            </a:r>
            <a:r>
              <a:rPr lang="ru-RU" sz="1800" dirty="0" smtClean="0">
                <a:effectLst/>
                <a:ea typeface="Calibri" panose="020F0502020204030204" pitchFamily="34" charset="0"/>
              </a:rPr>
              <a:t>подготовки, стремления </a:t>
            </a:r>
            <a:r>
              <a:rPr lang="ru-RU" sz="1800" dirty="0">
                <a:effectLst/>
                <a:ea typeface="Calibri" panose="020F0502020204030204" pitchFamily="34" charset="0"/>
              </a:rPr>
              <a:t>понимать и принимать ребенка таким, каков он есть, знать и учитывать его возрастные и индивидуальные особенности в осуществлении педагогического процесса, обучать, опираясь на сильные стороны каждого ребенка</a:t>
            </a:r>
            <a:endParaRPr lang="ru-RU" sz="1800" dirty="0"/>
          </a:p>
        </p:txBody>
      </p:sp>
      <p:pic>
        <p:nvPicPr>
          <p:cNvPr id="11266" name="Picture 2" descr="\\SERVER\_upload\_Отделение допобразования\Фото для сайта\qySjWalQVAY.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60648"/>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2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lvl="0" algn="ctr">
              <a:spcBef>
                <a:spcPts val="0"/>
              </a:spcBef>
            </a:pPr>
            <a:r>
              <a:rPr lang="ru-RU" sz="2400" dirty="0">
                <a:solidFill>
                  <a:prstClr val="white"/>
                </a:solidFill>
                <a:effectLst/>
                <a:ea typeface="Calibri" panose="020F0502020204030204" pitchFamily="34" charset="0"/>
                <a:cs typeface="+mn-cs"/>
              </a:rPr>
              <a:t>В работе педагога дополнительного образования можно выделить три необходимых фактора, оказывающих существенное влияние на процесс воспитания, творческого развития личности ребенка и его самоопределения-воспитывающая среда </a:t>
            </a:r>
            <a:r>
              <a:rPr lang="ru-RU" sz="2400" dirty="0" smtClean="0">
                <a:solidFill>
                  <a:prstClr val="white"/>
                </a:solidFill>
                <a:effectLst/>
                <a:ea typeface="Calibri" panose="020F0502020204030204" pitchFamily="34" charset="0"/>
                <a:cs typeface="+mn-cs"/>
              </a:rPr>
              <a:t>:</a:t>
            </a:r>
            <a:endParaRPr lang="ru-RU" sz="2400" dirty="0">
              <a:solidFill>
                <a:prstClr val="white"/>
              </a:solidFill>
              <a:effectLst/>
              <a:ea typeface="+mn-ea"/>
              <a:cs typeface="+mn-cs"/>
            </a:endParaRPr>
          </a:p>
        </p:txBody>
      </p:sp>
      <p:pic>
        <p:nvPicPr>
          <p:cNvPr id="5" name="Объект 4"/>
          <p:cNvPicPr>
            <a:picLocks noGrp="1" noChangeAspect="1"/>
          </p:cNvPicPr>
          <p:nvPr>
            <p:ph idx="1"/>
          </p:nvPr>
        </p:nvPicPr>
        <p:blipFill>
          <a:blip r:embed="rId2"/>
          <a:stretch>
            <a:fillRect/>
          </a:stretch>
        </p:blipFill>
        <p:spPr>
          <a:xfrm>
            <a:off x="2123728" y="692696"/>
            <a:ext cx="4138084" cy="3103563"/>
          </a:xfrm>
          <a:prstGeom prst="rect">
            <a:avLst/>
          </a:prstGeom>
        </p:spPr>
      </p:pic>
    </p:spTree>
    <p:extLst>
      <p:ext uri="{BB962C8B-B14F-4D97-AF65-F5344CB8AC3E}">
        <p14:creationId xmlns:p14="http://schemas.microsoft.com/office/powerpoint/2010/main" val="2525327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2000" dirty="0" smtClean="0">
                <a:effectLst/>
              </a:rPr>
              <a:t>1 </a:t>
            </a:r>
            <a:r>
              <a:rPr lang="ru-RU" sz="2000" dirty="0">
                <a:effectLst/>
              </a:rPr>
              <a:t>речевая, поведенческая, зрительная ;</a:t>
            </a:r>
            <a:r>
              <a:rPr lang="ru-RU" sz="2000" dirty="0" smtClean="0">
                <a:effectLst/>
              </a:rPr>
              <a:t/>
            </a:r>
            <a:br>
              <a:rPr lang="ru-RU" sz="2000" dirty="0" smtClean="0">
                <a:effectLst/>
              </a:rPr>
            </a:br>
            <a:r>
              <a:rPr lang="ru-RU" sz="2000" dirty="0" smtClean="0">
                <a:effectLst/>
              </a:rPr>
              <a:t>2 деятельность </a:t>
            </a:r>
            <a:r>
              <a:rPr lang="ru-RU" sz="2000" dirty="0">
                <a:effectLst/>
              </a:rPr>
              <a:t>воспитывающего </a:t>
            </a:r>
            <a:r>
              <a:rPr lang="ru-RU" sz="2000" dirty="0" smtClean="0">
                <a:effectLst/>
              </a:rPr>
              <a:t>характера;</a:t>
            </a:r>
            <a:r>
              <a:rPr lang="ru-RU" sz="2000" dirty="0">
                <a:effectLst/>
              </a:rPr>
              <a:t/>
            </a:r>
            <a:br>
              <a:rPr lang="ru-RU" sz="2000" dirty="0">
                <a:effectLst/>
              </a:rPr>
            </a:br>
            <a:r>
              <a:rPr lang="ru-RU" sz="2000" dirty="0" smtClean="0">
                <a:effectLst/>
              </a:rPr>
              <a:t>3 личностно-значимые </a:t>
            </a:r>
            <a:r>
              <a:rPr lang="ru-RU" sz="2000" dirty="0">
                <a:effectLst/>
              </a:rPr>
              <a:t>отношения</a:t>
            </a:r>
            <a:endParaRPr lang="ru-RU" sz="2000" dirty="0"/>
          </a:p>
        </p:txBody>
      </p:sp>
      <p:pic>
        <p:nvPicPr>
          <p:cNvPr id="13314" name="Picture 2" descr="\\SERVER\_upload\_Отделение допобразования\Фото для сайта\RQzfvgGNc5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260648"/>
            <a:ext cx="548854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stretch>
            <a:fillRect/>
          </a:stretch>
        </p:blipFill>
        <p:spPr>
          <a:xfrm>
            <a:off x="1601183" y="3272033"/>
            <a:ext cx="5941634" cy="313933"/>
          </a:xfrm>
          <a:prstGeom prst="rect">
            <a:avLst/>
          </a:prstGeom>
        </p:spPr>
      </p:pic>
    </p:spTree>
    <p:extLst>
      <p:ext uri="{BB962C8B-B14F-4D97-AF65-F5344CB8AC3E}">
        <p14:creationId xmlns:p14="http://schemas.microsoft.com/office/powerpoint/2010/main" val="492354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2000" dirty="0"/>
              <a:t>педагог разделяет с ним ответственность за творческое развитие его личности, за изменения в его внутреннем мире (в мыслях, чувствах, желаниях, переживаниях, действиях и т. д.).</a:t>
            </a:r>
          </a:p>
        </p:txBody>
      </p:sp>
      <p:pic>
        <p:nvPicPr>
          <p:cNvPr id="14338" name="Picture 2" descr="\\SERVER\_upload\_Отделение допобразования\Фото для сайта\U82z6gkl5T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692696"/>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82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2000" dirty="0"/>
              <a:t/>
            </a:r>
            <a:br>
              <a:rPr lang="ru-RU" sz="2000" dirty="0"/>
            </a:br>
            <a:r>
              <a:rPr lang="ru-RU" sz="2000" dirty="0"/>
              <a:t/>
            </a:r>
            <a:br>
              <a:rPr lang="ru-RU" sz="2000" dirty="0"/>
            </a:br>
            <a:r>
              <a:rPr lang="ru-RU" sz="2000" dirty="0"/>
              <a:t> Особенности личности педагога дополнительного образования,</a:t>
            </a:r>
            <a:br>
              <a:rPr lang="ru-RU" sz="2000" dirty="0"/>
            </a:br>
            <a:r>
              <a:rPr lang="ru-RU" sz="2000" dirty="0"/>
              <a:t>знания, отношение к делу, к учащимся, методическое мастерство во многом определяют успех в реализации воспитательного потенциала дополнительного образования детей.</a:t>
            </a:r>
          </a:p>
        </p:txBody>
      </p:sp>
      <p:pic>
        <p:nvPicPr>
          <p:cNvPr id="17410" name="Picture 2" descr="\\SERVER\_upload\_Отделение допобразования\Фото для сайта\студенческая жизнь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54868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49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2000" dirty="0" smtClean="0">
                <a:effectLst/>
              </a:rPr>
              <a:t>Каждый ребенок талантлив и неповторим по-своему, только надо вовремя заметить, поддержать и в процессе воспитания развить ростки детской творческой одаренности.</a:t>
            </a:r>
            <a:r>
              <a:rPr lang="ru-RU" dirty="0">
                <a:effectLst/>
              </a:rPr>
              <a:t/>
            </a:r>
            <a:br>
              <a:rPr lang="ru-RU" dirty="0">
                <a:effectLst/>
              </a:rPr>
            </a:br>
            <a:endParaRPr lang="ru-RU"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32656"/>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35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01183" y="2995437"/>
            <a:ext cx="5941634" cy="867125"/>
          </a:xfrm>
          <a:prstGeom prst="rect">
            <a:avLst/>
          </a:prstGeom>
        </p:spPr>
      </p:pic>
      <p:sp>
        <p:nvSpPr>
          <p:cNvPr id="3" name="Заголовок 2"/>
          <p:cNvSpPr>
            <a:spLocks noGrp="1"/>
          </p:cNvSpPr>
          <p:nvPr>
            <p:ph type="title"/>
          </p:nvPr>
        </p:nvSpPr>
        <p:spPr/>
        <p:txBody>
          <a:bodyPr/>
          <a:lstStyle/>
          <a:p>
            <a:r>
              <a:rPr lang="ru-RU" sz="1800" dirty="0"/>
              <a:t>Все вышесказанное позволяет констатировать: чем дольше ребенок занимается в системе дополнительного </a:t>
            </a:r>
            <a:r>
              <a:rPr lang="ru-RU" sz="1800" dirty="0" smtClean="0"/>
              <a:t>образования, </a:t>
            </a:r>
            <a:r>
              <a:rPr lang="ru-RU" sz="1800" dirty="0"/>
              <a:t>тем выше выражены у него познавательные интересы, тем более он уверен в правильности собственного выбора сферы приложения творческой </a:t>
            </a:r>
            <a:r>
              <a:rPr lang="ru-RU" sz="1800" dirty="0" smtClean="0"/>
              <a:t>активности; чем </a:t>
            </a:r>
            <a:r>
              <a:rPr lang="ru-RU" sz="1800" dirty="0"/>
              <a:t>шире и разнообразнее интересы ребенка</a:t>
            </a:r>
          </a:p>
        </p:txBody>
      </p:sp>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548680"/>
            <a:ext cx="550694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22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1800" dirty="0"/>
              <a:t>тем более они самостоятельны, тем более оптимистично они смотрят в свое будущее, тем более они ориентированы на собственный </a:t>
            </a:r>
            <a:r>
              <a:rPr lang="ru-RU" sz="1800" dirty="0" smtClean="0"/>
              <a:t>успех а следовательно выше </a:t>
            </a:r>
            <a:r>
              <a:rPr lang="ru-RU" sz="1800" dirty="0"/>
              <a:t>процент детей, определивших на данном этапе выбор как своей будущей профессии, так и жизненного пути в целом. </a:t>
            </a:r>
          </a:p>
        </p:txBody>
      </p:sp>
      <p:pic>
        <p:nvPicPr>
          <p:cNvPr id="1026" name="Picture 2" descr="\\SERVER\_upload\_Отделение допобразования\Фото для сайта\_DSC633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836712"/>
            <a:ext cx="5506948" cy="357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13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dirty="0" smtClean="0"/>
              <a:t>Спасибо за внимание!</a:t>
            </a:r>
            <a:endParaRPr lang="ru-RU" dirty="0"/>
          </a:p>
        </p:txBody>
      </p:sp>
      <p:pic>
        <p:nvPicPr>
          <p:cNvPr id="16386" name="Picture 2" descr="\\SERVER\_upload\_Отделение допобразования\Фото для сайта\yER-Yzh2gw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692696"/>
            <a:ext cx="4876800" cy="365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82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851920" y="404664"/>
            <a:ext cx="4608512" cy="5386536"/>
          </a:xfrm>
        </p:spPr>
        <p:txBody>
          <a:bodyPr/>
          <a:lstStyle/>
          <a:p>
            <a:pPr>
              <a:lnSpc>
                <a:spcPct val="115000"/>
              </a:lnSpc>
              <a:spcAft>
                <a:spcPts val="0"/>
              </a:spcAft>
            </a:pPr>
            <a:r>
              <a:rPr lang="ru-RU" sz="1800" dirty="0" smtClean="0">
                <a:effectLst/>
                <a:ea typeface="Calibri" panose="020F0502020204030204" pitchFamily="34" charset="0"/>
                <a:cs typeface="Times New Roman" panose="02020603050405020304" pitchFamily="18" charset="0"/>
              </a:rPr>
              <a:t>примерно 70% детей не имеют ярко выраженных склонностей к какой-либо деятельности. В данной ситуации родители, учителя, педагоги дополнительного образования могут и должны помочь ребенку «раскрыться», проявить свои лучшие качества, максимально реализовать потенциальные возможности. А для этого необходимо создавать для каждого ребенка</a:t>
            </a:r>
            <a:r>
              <a:rPr lang="ru-RU" sz="18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18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1800" dirty="0" smtClean="0">
                <a:effectLst/>
                <a:ea typeface="Calibri" panose="020F0502020204030204" pitchFamily="34" charset="0"/>
                <a:cs typeface="Times New Roman" panose="02020603050405020304" pitchFamily="18" charset="0"/>
              </a:rPr>
              <a:t>«ситуацию успеха» (Л.С. Выготский).</a:t>
            </a:r>
            <a:r>
              <a:rPr lang="ru-RU" sz="18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18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1800" dirty="0" smtClean="0">
                <a:effectLst/>
                <a:ea typeface="Calibri" panose="020F0502020204030204" pitchFamily="34" charset="0"/>
                <a:cs typeface="Times New Roman" panose="02020603050405020304" pitchFamily="18" charset="0"/>
              </a:rPr>
              <a:t>Воспитание имеет место лишь тогда, когда осуществляется созидательная деятельность.</a:t>
            </a:r>
            <a:r>
              <a:rPr lang="ru-RU" sz="5400" dirty="0">
                <a:effectLst/>
                <a:latin typeface="Calibri" panose="020F0502020204030204" pitchFamily="34" charset="0"/>
                <a:ea typeface="Calibri" panose="020F0502020204030204" pitchFamily="34" charset="0"/>
                <a:cs typeface="Times New Roman" panose="02020603050405020304" pitchFamily="18" charset="0"/>
              </a:rPr>
              <a:t/>
            </a:r>
            <a:br>
              <a:rPr lang="ru-RU" sz="54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15362" name="Picture 2" descr="\\SERVER\_upload\_Отделение допобразования\Фото для сайта\VMBmX5GFU0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7240" y="476672"/>
            <a:ext cx="2743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9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4293096"/>
            <a:ext cx="7543800" cy="1722107"/>
          </a:xfrm>
        </p:spPr>
        <p:txBody>
          <a:bodyPr/>
          <a:lstStyle/>
          <a:p>
            <a:pPr algn="ctr">
              <a:lnSpc>
                <a:spcPct val="115000"/>
              </a:lnSpc>
              <a:spcAft>
                <a:spcPts val="0"/>
              </a:spcAft>
            </a:pPr>
            <a:r>
              <a:rPr lang="ru-RU" sz="1800" dirty="0">
                <a:effectLst/>
                <a:ea typeface="Calibri" panose="020F0502020204030204" pitchFamily="34" charset="0"/>
                <a:cs typeface="Times New Roman" panose="02020603050405020304" pitchFamily="18" charset="0"/>
              </a:rPr>
              <a:t>Большинство детей действительно испытывают огромную потребность в активной творческой деятельности, хотят участвовать в объединениях по интересам, </a:t>
            </a:r>
            <a:r>
              <a:rPr lang="ru-RU" sz="1800" dirty="0" smtClean="0">
                <a:effectLst/>
                <a:ea typeface="Calibri" panose="020F0502020204030204" pitchFamily="34" charset="0"/>
                <a:cs typeface="Times New Roman" panose="02020603050405020304" pitchFamily="18" charset="0"/>
              </a:rPr>
              <a:t>клубах, </a:t>
            </a:r>
            <a:r>
              <a:rPr lang="ru-RU" sz="1800" dirty="0">
                <a:effectLst/>
                <a:ea typeface="Calibri" panose="020F0502020204030204" pitchFamily="34" charset="0"/>
                <a:cs typeface="Times New Roman" panose="02020603050405020304" pitchFamily="18" charset="0"/>
              </a:rPr>
              <a:t>с</a:t>
            </a:r>
            <a:r>
              <a:rPr lang="ru-RU" sz="1800" dirty="0" smtClean="0">
                <a:effectLst/>
                <a:ea typeface="Calibri" panose="020F0502020204030204" pitchFamily="34" charset="0"/>
                <a:cs typeface="Times New Roman" panose="02020603050405020304" pitchFamily="18" charset="0"/>
              </a:rPr>
              <a:t>тудиях и секциях, овладевать </a:t>
            </a:r>
            <a:r>
              <a:rPr lang="ru-RU" sz="1800" dirty="0">
                <a:effectLst/>
                <a:ea typeface="Calibri" panose="020F0502020204030204" pitchFamily="34" charset="0"/>
                <a:cs typeface="Times New Roman" panose="02020603050405020304" pitchFamily="18" charset="0"/>
              </a:rPr>
              <a:t>основами будущей профессии, стремятся к самостоятельности, развитию своих</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ru-RU" sz="1800" dirty="0">
                <a:effectLst/>
                <a:ea typeface="Calibri" panose="020F0502020204030204" pitchFamily="34" charset="0"/>
              </a:rPr>
              <a:t>способностей, самоопределению.</a:t>
            </a:r>
            <a:endParaRPr lang="ru-RU" sz="1800"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476672"/>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354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404664"/>
            <a:ext cx="8424936" cy="2160241"/>
          </a:xfrm>
        </p:spPr>
        <p:txBody>
          <a:bodyPr/>
          <a:lstStyle/>
          <a:p>
            <a:r>
              <a:rPr lang="ru-RU" sz="2400" dirty="0">
                <a:effectLst/>
                <a:ea typeface="Calibri" panose="020F0502020204030204" pitchFamily="34" charset="0"/>
              </a:rPr>
              <a:t>Дополнительное образование В РКТК готово </a:t>
            </a:r>
            <a:r>
              <a:rPr lang="ru-RU" sz="2400" dirty="0" smtClean="0">
                <a:effectLst/>
                <a:ea typeface="Calibri" panose="020F0502020204030204" pitchFamily="34" charset="0"/>
              </a:rPr>
              <a:t>предложить студенту широкий </a:t>
            </a:r>
            <a:r>
              <a:rPr lang="ru-RU" sz="2400" dirty="0">
                <a:effectLst/>
                <a:ea typeface="Calibri" panose="020F0502020204030204" pitchFamily="34" charset="0"/>
              </a:rPr>
              <a:t>выбор образовательных программ по различным видам творческой деятельности. Одним из самых массовых и популярных среди </a:t>
            </a:r>
            <a:r>
              <a:rPr lang="ru-RU" sz="2400" dirty="0" smtClean="0">
                <a:effectLst/>
                <a:ea typeface="Calibri" panose="020F0502020204030204" pitchFamily="34" charset="0"/>
              </a:rPr>
              <a:t>и </a:t>
            </a:r>
            <a:r>
              <a:rPr lang="ru-RU" sz="2400" dirty="0">
                <a:effectLst/>
                <a:ea typeface="Calibri" panose="020F0502020204030204" pitchFamily="34" charset="0"/>
              </a:rPr>
              <a:t>является художественное </a:t>
            </a:r>
            <a:r>
              <a:rPr lang="ru-RU" sz="2400" dirty="0" smtClean="0">
                <a:effectLst/>
                <a:ea typeface="Calibri" panose="020F0502020204030204" pitchFamily="34" charset="0"/>
              </a:rPr>
              <a:t>направление в дополнительном образовании. </a:t>
            </a:r>
            <a:endParaRPr lang="ru-RU" dirty="0"/>
          </a:p>
        </p:txBody>
      </p:sp>
      <p:pic>
        <p:nvPicPr>
          <p:cNvPr id="4" name="Рисунок 3"/>
          <p:cNvPicPr>
            <a:picLocks noChangeAspect="1"/>
          </p:cNvPicPr>
          <p:nvPr/>
        </p:nvPicPr>
        <p:blipFill>
          <a:blip r:embed="rId2"/>
          <a:stretch>
            <a:fillRect/>
          </a:stretch>
        </p:blipFill>
        <p:spPr>
          <a:xfrm>
            <a:off x="215628" y="2636912"/>
            <a:ext cx="4572396" cy="2572735"/>
          </a:xfrm>
          <a:prstGeom prst="rect">
            <a:avLst/>
          </a:prstGeom>
        </p:spPr>
      </p:pic>
      <p:sp>
        <p:nvSpPr>
          <p:cNvPr id="3" name="Заголовок 2"/>
          <p:cNvSpPr>
            <a:spLocks noGrp="1"/>
          </p:cNvSpPr>
          <p:nvPr>
            <p:ph type="title"/>
          </p:nvPr>
        </p:nvSpPr>
        <p:spPr>
          <a:xfrm>
            <a:off x="755576" y="2636912"/>
            <a:ext cx="3600400" cy="2880320"/>
          </a:xfrm>
        </p:spPr>
        <p:txBody>
          <a:bodyPr/>
          <a:lstStyle/>
          <a:p>
            <a:endParaRPr lang="ru-RU" dirty="0"/>
          </a:p>
        </p:txBody>
      </p:sp>
      <p:pic>
        <p:nvPicPr>
          <p:cNvPr id="5" name="Рисунок 4"/>
          <p:cNvPicPr>
            <a:picLocks noChangeAspect="1"/>
          </p:cNvPicPr>
          <p:nvPr/>
        </p:nvPicPr>
        <p:blipFill>
          <a:blip r:embed="rId3"/>
          <a:stretch>
            <a:fillRect/>
          </a:stretch>
        </p:blipFill>
        <p:spPr>
          <a:xfrm>
            <a:off x="4788024" y="2547740"/>
            <a:ext cx="3958149" cy="2969492"/>
          </a:xfrm>
          <a:prstGeom prst="rect">
            <a:avLst/>
          </a:prstGeom>
        </p:spPr>
      </p:pic>
    </p:spTree>
    <p:extLst>
      <p:ext uri="{BB962C8B-B14F-4D97-AF65-F5344CB8AC3E}">
        <p14:creationId xmlns:p14="http://schemas.microsoft.com/office/powerpoint/2010/main" val="164337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187624" y="799860"/>
            <a:ext cx="6280295" cy="3925284"/>
          </a:xfrm>
          <a:prstGeom prst="rect">
            <a:avLst/>
          </a:prstGeom>
        </p:spPr>
      </p:pic>
      <p:sp>
        <p:nvSpPr>
          <p:cNvPr id="3" name="Заголовок 2"/>
          <p:cNvSpPr>
            <a:spLocks noGrp="1"/>
          </p:cNvSpPr>
          <p:nvPr>
            <p:ph type="title"/>
          </p:nvPr>
        </p:nvSpPr>
        <p:spPr>
          <a:xfrm>
            <a:off x="755576" y="4740695"/>
            <a:ext cx="7543800" cy="914400"/>
          </a:xfrm>
        </p:spPr>
        <p:txBody>
          <a:bodyPr/>
          <a:lstStyle/>
          <a:p>
            <a:r>
              <a:rPr lang="ru-RU" sz="2000" dirty="0"/>
              <a:t>Большое внимание уделяется роли дополнительного образования в решении проблем профильного обучения учащихся.</a:t>
            </a:r>
          </a:p>
        </p:txBody>
      </p:sp>
    </p:spTree>
    <p:extLst>
      <p:ext uri="{BB962C8B-B14F-4D97-AF65-F5344CB8AC3E}">
        <p14:creationId xmlns:p14="http://schemas.microsoft.com/office/powerpoint/2010/main" val="18263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8761" y="3451068"/>
            <a:ext cx="184731" cy="300082"/>
          </a:xfrm>
          <a:prstGeom prst="rect">
            <a:avLst/>
          </a:prstGeom>
          <a:noFill/>
        </p:spPr>
        <p:txBody>
          <a:bodyPr wrap="none" rtlCol="0">
            <a:spAutoFit/>
          </a:bodyPr>
          <a:lstStyle/>
          <a:p>
            <a:endParaRPr lang="ru-RU" sz="1350" dirty="0"/>
          </a:p>
        </p:txBody>
      </p:sp>
      <p:sp>
        <p:nvSpPr>
          <p:cNvPr id="4" name="Текст 3"/>
          <p:cNvSpPr>
            <a:spLocks noGrp="1"/>
          </p:cNvSpPr>
          <p:nvPr>
            <p:ph type="body" sz="quarter" idx="4294967295"/>
          </p:nvPr>
        </p:nvSpPr>
        <p:spPr>
          <a:xfrm>
            <a:off x="0" y="1909763"/>
            <a:ext cx="8520113" cy="4314825"/>
          </a:xfrm>
        </p:spPr>
        <p:txBody>
          <a:bodyPr>
            <a:noAutofit/>
          </a:bodyPr>
          <a:lstStyle/>
          <a:p>
            <a:endParaRPr lang="ru-RU" dirty="0">
              <a:effectLst/>
              <a:ea typeface="Calibri" panose="020F0502020204030204" pitchFamily="34" charset="0"/>
            </a:endParaRPr>
          </a:p>
          <a:p>
            <a:pPr indent="337500">
              <a:spcBef>
                <a:spcPts val="0"/>
              </a:spcBef>
              <a:spcAft>
                <a:spcPts val="750"/>
              </a:spcAft>
            </a:pPr>
            <a:endParaRPr lang="ru-RU" sz="1875" dirty="0">
              <a:effectLst/>
              <a:ea typeface="Calibri" panose="020F0502020204030204" pitchFamily="34" charset="0"/>
              <a:cs typeface="Times New Roman" panose="02020603050405020304" pitchFamily="18" charset="0"/>
            </a:endParaRPr>
          </a:p>
        </p:txBody>
      </p:sp>
      <p:sp>
        <p:nvSpPr>
          <p:cNvPr id="2" name="Текст 1"/>
          <p:cNvSpPr>
            <a:spLocks noGrp="1"/>
          </p:cNvSpPr>
          <p:nvPr>
            <p:ph type="body" sz="quarter" idx="4294967295"/>
          </p:nvPr>
        </p:nvSpPr>
        <p:spPr>
          <a:xfrm>
            <a:off x="776288" y="1071563"/>
            <a:ext cx="8367712" cy="390525"/>
          </a:xfrm>
        </p:spPr>
        <p:txBody>
          <a:bodyPr>
            <a:noAutofit/>
          </a:bodyPr>
          <a:lstStyle/>
          <a:p>
            <a:pPr algn="ctr"/>
            <a:r>
              <a:rPr lang="ru-RU" sz="3200" dirty="0">
                <a:solidFill>
                  <a:schemeClr val="tx1"/>
                </a:solidFill>
              </a:rPr>
              <a:t>Классическая иллюстрация</a:t>
            </a:r>
          </a:p>
        </p:txBody>
      </p:sp>
      <p:pic>
        <p:nvPicPr>
          <p:cNvPr id="8" name="Рисунок 7">
            <a:extLst>
              <a:ext uri="{FF2B5EF4-FFF2-40B4-BE49-F238E27FC236}">
                <a16:creationId xmlns:a16="http://schemas.microsoft.com/office/drawing/2014/main" xmlns="" id="{32E654BA-9A28-4243-B663-2F85BD2F37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20" y="1934850"/>
            <a:ext cx="4057592" cy="2869186"/>
          </a:xfrm>
          <a:prstGeom prst="rect">
            <a:avLst/>
          </a:prstGeom>
        </p:spPr>
      </p:pic>
      <p:pic>
        <p:nvPicPr>
          <p:cNvPr id="10" name="Рисунок 9">
            <a:extLst>
              <a:ext uri="{FF2B5EF4-FFF2-40B4-BE49-F238E27FC236}">
                <a16:creationId xmlns:a16="http://schemas.microsoft.com/office/drawing/2014/main" xmlns="" id="{B3E0EDEA-255D-4E5E-BD1B-CB14FCA4B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881" y="1909625"/>
            <a:ext cx="4093265" cy="2894411"/>
          </a:xfrm>
          <a:prstGeom prst="rect">
            <a:avLst/>
          </a:prstGeom>
        </p:spPr>
      </p:pic>
      <p:pic>
        <p:nvPicPr>
          <p:cNvPr id="11" name="Рисунок 10">
            <a:extLst>
              <a:ext uri="{FF2B5EF4-FFF2-40B4-BE49-F238E27FC236}">
                <a16:creationId xmlns:a16="http://schemas.microsoft.com/office/drawing/2014/main" xmlns="" id="{313DF519-D297-488A-AEB2-C0533E09FC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50" y="167618"/>
            <a:ext cx="619638" cy="774329"/>
          </a:xfrm>
          <a:prstGeom prst="rect">
            <a:avLst/>
          </a:prstGeom>
        </p:spPr>
      </p:pic>
      <p:sp>
        <p:nvSpPr>
          <p:cNvPr id="12" name="Текст 1">
            <a:extLst>
              <a:ext uri="{FF2B5EF4-FFF2-40B4-BE49-F238E27FC236}">
                <a16:creationId xmlns:a16="http://schemas.microsoft.com/office/drawing/2014/main" xmlns="" id="{62C1636B-6E65-470D-89F6-22D32F591ABC}"/>
              </a:ext>
            </a:extLst>
          </p:cNvPr>
          <p:cNvSpPr txBox="1">
            <a:spLocks/>
          </p:cNvSpPr>
          <p:nvPr/>
        </p:nvSpPr>
        <p:spPr>
          <a:xfrm>
            <a:off x="309820" y="4857750"/>
            <a:ext cx="8432326" cy="1883618"/>
          </a:xfrm>
          <a:prstGeom prst="rect">
            <a:avLst/>
          </a:prstGeom>
        </p:spPr>
        <p:txBody>
          <a:bodyPr vert="horz" wrap="square" lIns="81000" tIns="34290" rIns="68580" bIns="3429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kern="1200" baseline="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2400" dirty="0" smtClean="0">
                <a:solidFill>
                  <a:schemeClr val="tx1"/>
                </a:solidFill>
              </a:rPr>
              <a:t>Художественное </a:t>
            </a:r>
            <a:r>
              <a:rPr lang="ru-RU" sz="2400" dirty="0">
                <a:solidFill>
                  <a:schemeClr val="tx1"/>
                </a:solidFill>
              </a:rPr>
              <a:t>творчество позволяют предать детям духовный опыт человечества, способствующий восстановлению связей между поколениями. способствуют воспитанию творческой личности, помогают развивать коммуникативные качества, умение выразить </a:t>
            </a:r>
            <a:r>
              <a:rPr lang="ru-RU" sz="2400" dirty="0" smtClean="0">
                <a:solidFill>
                  <a:schemeClr val="tx1"/>
                </a:solidFill>
              </a:rPr>
              <a:t>себя</a:t>
            </a:r>
            <a:endParaRPr lang="ru-RU" sz="2400" dirty="0">
              <a:solidFill>
                <a:schemeClr val="tx1"/>
              </a:solidFill>
            </a:endParaRPr>
          </a:p>
        </p:txBody>
      </p:sp>
    </p:spTree>
    <p:extLst>
      <p:ext uri="{BB962C8B-B14F-4D97-AF65-F5344CB8AC3E}">
        <p14:creationId xmlns:p14="http://schemas.microsoft.com/office/powerpoint/2010/main" val="1296796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764704"/>
            <a:ext cx="4320480" cy="4542410"/>
          </a:xfrm>
        </p:spPr>
        <p:txBody>
          <a:bodyPr/>
          <a:lstStyle/>
          <a:p>
            <a:pPr>
              <a:lnSpc>
                <a:spcPct val="115000"/>
              </a:lnSpc>
              <a:spcAft>
                <a:spcPts val="0"/>
              </a:spcAft>
            </a:pPr>
            <a:r>
              <a:rPr lang="ru-RU" sz="18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18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1800" dirty="0" smtClean="0">
                <a:effectLst/>
                <a:ea typeface="Calibri" panose="020F0502020204030204" pitchFamily="34" charset="0"/>
                <a:cs typeface="Times New Roman" panose="02020603050405020304" pitchFamily="18" charset="0"/>
              </a:rPr>
              <a:t>Исследования показали, что девочки в большей степени стремятся получить художественное образование, особенно их привлекает музыка и вокал (50,9%), хореография (30,9%), прикладное</a:t>
            </a:r>
            <a:r>
              <a:rPr lang="ru-RU" sz="18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18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1800" dirty="0" smtClean="0">
                <a:effectLst/>
                <a:ea typeface="Calibri" panose="020F0502020204030204" pitchFamily="34" charset="0"/>
                <a:cs typeface="Times New Roman" panose="02020603050405020304" pitchFamily="18" charset="0"/>
              </a:rPr>
              <a:t>творчество (29,1%), </a:t>
            </a:r>
            <a:br>
              <a:rPr lang="ru-RU" sz="1800" dirty="0" smtClean="0">
                <a:effectLst/>
                <a:ea typeface="Calibri" panose="020F0502020204030204" pitchFamily="34" charset="0"/>
                <a:cs typeface="Times New Roman" panose="02020603050405020304" pitchFamily="18" charset="0"/>
              </a:rPr>
            </a:br>
            <a:r>
              <a:rPr lang="ru-RU" sz="1800" dirty="0" smtClean="0">
                <a:effectLst/>
                <a:ea typeface="Calibri" panose="020F0502020204030204" pitchFamily="34" charset="0"/>
                <a:cs typeface="Times New Roman" panose="02020603050405020304" pitchFamily="18" charset="0"/>
              </a:rPr>
              <a:t>на втором месте — спорт (25,5%). </a:t>
            </a:r>
            <a:r>
              <a:rPr lang="ru-RU" sz="18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18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1800" dirty="0" smtClean="0">
                <a:effectLst/>
                <a:ea typeface="Calibri" panose="020F0502020204030204" pitchFamily="34" charset="0"/>
                <a:cs typeface="Times New Roman" panose="02020603050405020304" pitchFamily="18" charset="0"/>
              </a:rPr>
              <a:t>Среди мальчиков наибольшей популярностью пользуются занятия </a:t>
            </a:r>
            <a:r>
              <a:rPr lang="ru-RU" sz="18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18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1800" dirty="0" smtClean="0">
                <a:effectLst/>
                <a:ea typeface="Calibri" panose="020F0502020204030204" pitchFamily="34" charset="0"/>
                <a:cs typeface="Times New Roman" panose="02020603050405020304" pitchFamily="18" charset="0"/>
              </a:rPr>
              <a:t> (33,3%), спортом, музыкой.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SERVER\_upload\_Отделение допобразования\Фото для сайта\6qgnXZV3nrI.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11148" y="692696"/>
            <a:ext cx="3391272" cy="461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9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77240" y="3212976"/>
            <a:ext cx="7543800" cy="914400"/>
          </a:xfrm>
        </p:spPr>
        <p:txBody>
          <a:bodyPr/>
          <a:lstStyle/>
          <a:p>
            <a:endParaRPr lang="ru-RU" dirty="0"/>
          </a:p>
        </p:txBody>
      </p:sp>
      <p:sp>
        <p:nvSpPr>
          <p:cNvPr id="5" name="Объект 4"/>
          <p:cNvSpPr>
            <a:spLocks noGrp="1"/>
          </p:cNvSpPr>
          <p:nvPr>
            <p:ph idx="1"/>
          </p:nvPr>
        </p:nvSpPr>
        <p:spPr>
          <a:xfrm>
            <a:off x="558984" y="116632"/>
            <a:ext cx="7762056" cy="3168352"/>
          </a:xfrm>
        </p:spPr>
        <p:txBody>
          <a:bodyPr>
            <a:normAutofit/>
          </a:bodyPr>
          <a:lstStyle/>
          <a:p>
            <a:pPr algn="ctr"/>
            <a:r>
              <a:rPr lang="ru-RU" dirty="0"/>
              <a:t>Физкультурно-оздоровительная и </a:t>
            </a:r>
            <a:r>
              <a:rPr lang="ru-RU" dirty="0" smtClean="0"/>
              <a:t>спортивно-массовая  работа </a:t>
            </a:r>
            <a:r>
              <a:rPr lang="ru-RU" dirty="0"/>
              <a:t>в системе дополнительного образования детей ориентирована на физическое совершенствование ребенка, формирование здорового образа жизни. А эта задача является </a:t>
            </a:r>
            <a:r>
              <a:rPr lang="ru-RU" dirty="0" smtClean="0"/>
              <a:t>приоритетной, и реализуется путем создания </a:t>
            </a:r>
            <a:r>
              <a:rPr lang="ru-RU" dirty="0"/>
              <a:t>физкультурно-оздоровительных и </a:t>
            </a:r>
            <a:r>
              <a:rPr lang="ru-RU" dirty="0" smtClean="0"/>
              <a:t>спортивных студий, которые планируется объединить в  спортивный клуб.</a:t>
            </a:r>
            <a:endParaRPr lang="ru-RU" dirty="0"/>
          </a:p>
          <a:p>
            <a:endParaRPr lang="ru-RU" dirty="0"/>
          </a:p>
        </p:txBody>
      </p:sp>
      <p:pic>
        <p:nvPicPr>
          <p:cNvPr id="6" name="VID-20210828-WA0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899592" y="2949898"/>
            <a:ext cx="2016224" cy="3333746"/>
          </a:xfrm>
          <a:prstGeom prst="rect">
            <a:avLst/>
          </a:prstGeom>
          <a:ln>
            <a:noFill/>
          </a:ln>
          <a:effectLst>
            <a:softEdge rad="112500"/>
          </a:effectLst>
        </p:spPr>
      </p:pic>
      <p:pic>
        <p:nvPicPr>
          <p:cNvPr id="7" name="Picture 2" descr="https://sun9-66.userapi.com/impg/Q_rfFa-7CqPF1vbu0drDZC8VkMPIacvjsz1fJw/WlAWHwnKm7k.jpg?size=1200x1600&amp;quality=96&amp;sign=692fb7512934867c48c07232d7a89980&amp;type=album"/>
          <p:cNvPicPr>
            <a:picLocks noChangeAspect="1" noChangeArrowheads="1"/>
          </p:cNvPicPr>
          <p:nvPr/>
        </p:nvPicPr>
        <p:blipFill>
          <a:blip r:embed="rId5" cstate="print"/>
          <a:srcRect/>
          <a:stretch>
            <a:fillRect/>
          </a:stretch>
        </p:blipFill>
        <p:spPr bwMode="auto">
          <a:xfrm>
            <a:off x="3347864" y="2924944"/>
            <a:ext cx="2646295" cy="3528392"/>
          </a:xfrm>
          <a:prstGeom prst="rect">
            <a:avLst/>
          </a:prstGeom>
          <a:noFill/>
        </p:spPr>
      </p:pic>
    </p:spTree>
    <p:extLst>
      <p:ext uri="{BB962C8B-B14F-4D97-AF65-F5344CB8AC3E}">
        <p14:creationId xmlns:p14="http://schemas.microsoft.com/office/powerpoint/2010/main" val="41113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7576">
                <p:cTn id="12" fill="hold" display="0">
                  <p:stCondLst>
                    <p:cond delay="indefinite"/>
                  </p:stCondLst>
                </p:cTn>
                <p:tgtEl>
                  <p:spTgt spid="6"/>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146</TotalTime>
  <Words>530</Words>
  <Application>Microsoft Office PowerPoint</Application>
  <PresentationFormat>Экран (4:3)</PresentationFormat>
  <Paragraphs>30</Paragraphs>
  <Slides>22</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Book Antiqua</vt:lpstr>
      <vt:lpstr>Calibri</vt:lpstr>
      <vt:lpstr>Times New Roman</vt:lpstr>
      <vt:lpstr>Wingdings</vt:lpstr>
      <vt:lpstr>Базовая</vt:lpstr>
      <vt:lpstr>Роль дополнительного образования в воспитании детей</vt:lpstr>
      <vt:lpstr>Каждый ребенок талантлив и неповторим по-своему, только надо вовремя заметить, поддержать и в процессе воспитания развить ростки детской творческой одаренности. </vt:lpstr>
      <vt:lpstr>примерно 70% детей не имеют ярко выраженных склонностей к какой-либо деятельности. В данной ситуации родители, учителя, педагоги дополнительного образования могут и должны помочь ребенку «раскрыться», проявить свои лучшие качества, максимально реализовать потенциальные возможности. А для этого необходимо создавать для каждого ребенка «ситуацию успеха» (Л.С. Выготский). Воспитание имеет место лишь тогда, когда осуществляется созидательная деятельность. </vt:lpstr>
      <vt:lpstr>Большинство детей действительно испытывают огромную потребность в активной творческой деятельности, хотят участвовать в объединениях по интересам, клубах, студиях и секциях, овладевать основами будущей профессии, стремятся к самостоятельности, развитию своих способностей, самоопределению.</vt:lpstr>
      <vt:lpstr>Презентация PowerPoint</vt:lpstr>
      <vt:lpstr>Большое внимание уделяется роли дополнительного образования в решении проблем профильного обучения учащихся.</vt:lpstr>
      <vt:lpstr>Презентация PowerPoint</vt:lpstr>
      <vt:lpstr> Исследования показали, что девочки в большей степени стремятся получить художественное образование, особенно их привлекает музыка и вокал (50,9%), хореография (30,9%), прикладное творчество (29,1%),  на втором месте — спорт (25,5%).  Среди мальчиков наибольшей популярностью пользуются занятия   (33,3%), спортом, музыкой.</vt:lpstr>
      <vt:lpstr>Презентация PowerPoint</vt:lpstr>
      <vt:lpstr>Презентация PowerPoint</vt:lpstr>
      <vt:lpstr> Как оказалось, дети считают самым важным в выбранной ими профессии то, что  она позволит им быть профессионалом, мастером в своем деле, получать удовлетворение от работы, даст возможность общения с людьми, помогать людям и доставлять им радость.</vt:lpstr>
      <vt:lpstr> Девочки в большей степени занимаются в творческом объединении «для души», и лишь третья часть из них предполагают, что их будущая профессия связана с любимым занятием в объединении. Это очень важный показатель, так как профессиональное самоопределение является, несомненно, очень важной, но тем не менее не единственной составляющей самоопределения человека. По мнению детей, наиболее полно их жизненному выбору способствует семья, дополнительное образование и в целом система отношений, атмосфера, которая царит в учреждении дополнительного образования детей, в конкретном творческом объединении и, конечно же, друзья, которые значат в жизни ребенка очень много. Большинство детей, занимающихся дополнительным образованием, считают себя самостоятельными, они более уверенно ощущают себя в любом обществе, знают себе цену, у них адекватная оценка себя и окружающих.</vt:lpstr>
      <vt:lpstr>Суть педагогической поддержки в состоит в создании воспитывающей среды, в которой происходит развитие творческой личности ребенка, в обеспечении личностно-деятельностной и практико-ориентированной направленности дополнительного образования детей, являющегося своего рода механизмом выравнивания возможностей получения персонифицированного образования. </vt:lpstr>
      <vt:lpstr>Каковы же особенности личности педагога дополнительного образования, играющие большую роль в воспитании, творческом развитии ребенка и процессе его самоопределения?</vt:lpstr>
      <vt:lpstr>он должен обладать свободой от стереотипов и педагогических догм, способностью к творчеству, широкой эрудицией, высоким уровнем психолого-педагогической подготовки, стремления понимать и принимать ребенка таким, каков он есть, знать и учитывать его возрастные и индивидуальные особенности в осуществлении педагогического процесса, обучать, опираясь на сильные стороны каждого ребенка</vt:lpstr>
      <vt:lpstr>В работе педагога дополнительного образования можно выделить три необходимых фактора, оказывающих существенное влияние на процесс воспитания, творческого развития личности ребенка и его самоопределения-воспитывающая среда :</vt:lpstr>
      <vt:lpstr>1 речевая, поведенческая, зрительная ; 2 деятельность воспитывающего характера; 3 личностно-значимые отношения</vt:lpstr>
      <vt:lpstr>педагог разделяет с ним ответственность за творческое развитие его личности, за изменения в его внутреннем мире (в мыслях, чувствах, желаниях, переживаниях, действиях и т. д.).</vt:lpstr>
      <vt:lpstr>   Особенности личности педагога дополнительного образования, знания, отношение к делу, к учащимся, методическое мастерство во многом определяют успех в реализации воспитательного потенциала дополнительного образования детей.</vt:lpstr>
      <vt:lpstr>Все вышесказанное позволяет констатировать: чем дольше ребенок занимается в системе дополнительного образования, тем выше выражены у него познавательные интересы, тем более он уверен в правильности собственного выбора сферы приложения творческой активности; чем шире и разнообразнее интересы ребенка</vt:lpstr>
      <vt:lpstr>тем более они самостоятельны, тем более оптимистично они смотрят в свое будущее, тем более они ориентированы на собственный успех а следовательно выше процент детей, определивших на данном этапе выбор как своей будущей профессии, так и жизненного пути в целом. </vt:lpstr>
      <vt:lpstr>Спасибо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Роль дополнительного образования в воспитании детей</dc:title>
  <dc:creator>User</dc:creator>
  <cp:lastModifiedBy>User</cp:lastModifiedBy>
  <cp:revision>15</cp:revision>
  <dcterms:created xsi:type="dcterms:W3CDTF">2021-10-27T14:30:03Z</dcterms:created>
  <dcterms:modified xsi:type="dcterms:W3CDTF">2021-10-27T18:02:22Z</dcterms:modified>
</cp:coreProperties>
</file>