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8"/>
  </p:handoutMasterIdLst>
  <p:sldIdLst>
    <p:sldId id="276" r:id="rId2"/>
    <p:sldId id="277" r:id="rId3"/>
    <p:sldId id="278" r:id="rId4"/>
    <p:sldId id="279" r:id="rId5"/>
    <p:sldId id="280" r:id="rId6"/>
    <p:sldId id="281" r:id="rId7"/>
  </p:sldIdLst>
  <p:sldSz cx="12192000" cy="6858000"/>
  <p:notesSz cx="9939338" cy="6805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ACF25036-B5B3-4940-9A00-F7E4E22C2843}">
          <p14:sldIdLst>
            <p14:sldId id="276"/>
            <p14:sldId id="277"/>
            <p14:sldId id="278"/>
            <p14:sldId id="279"/>
            <p14:sldId id="280"/>
            <p14:sldId id="281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94660"/>
  </p:normalViewPr>
  <p:slideViewPr>
    <p:cSldViewPr snapToGrid="0">
      <p:cViewPr>
        <p:scale>
          <a:sx n="75" d="100"/>
          <a:sy n="75" d="100"/>
        </p:scale>
        <p:origin x="-1860" y="-9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742" cy="3402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9278" y="0"/>
            <a:ext cx="4307742" cy="3402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7EB66-C3F7-4228-A3CA-32B0BEC2604E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64300"/>
            <a:ext cx="4307742" cy="3402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9278" y="6464300"/>
            <a:ext cx="4307742" cy="3402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A4542E-4924-439E-B8CE-689EAB064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31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42" y="2037067"/>
            <a:ext cx="4918649" cy="48560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8782" y="326569"/>
            <a:ext cx="9141423" cy="184034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нетиповое </a:t>
            </a:r>
            <a:b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 учреждение </a:t>
            </a:r>
            <a:b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Дворец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учащейся молодежи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</a:t>
            </a:r>
            <a:b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ГУМО руководителей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отделений дополнительного образования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 дополнительного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b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профессиональных образовательных учреждений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7280" y="1699490"/>
            <a:ext cx="8736680" cy="4553336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2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i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3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E:\ЛОГОТИП Комитета 2018\Лого цве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42" y="130271"/>
            <a:ext cx="2627614" cy="190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931" y="64653"/>
            <a:ext cx="1230789" cy="13046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10800000" flipV="1">
            <a:off x="6688182" y="4205303"/>
            <a:ext cx="489025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endParaRPr lang="ru-RU" b="1" i="1" dirty="0" smtClean="0">
              <a:solidFill>
                <a:schemeClr val="accent1"/>
              </a:solidFill>
            </a:endParaRPr>
          </a:p>
          <a:p>
            <a:pPr algn="r">
              <a:spcBef>
                <a:spcPts val="0"/>
              </a:spcBef>
            </a:pPr>
            <a:endParaRPr lang="ru-RU" b="1" i="1" dirty="0">
              <a:solidFill>
                <a:schemeClr val="accent1"/>
              </a:solidFill>
            </a:endParaRPr>
          </a:p>
          <a:p>
            <a:pPr algn="r">
              <a:spcBef>
                <a:spcPts val="0"/>
              </a:spcBef>
            </a:pPr>
            <a:endParaRPr lang="ru-RU" b="1" i="1" dirty="0" smtClean="0">
              <a:solidFill>
                <a:schemeClr val="accent1"/>
              </a:solidFill>
            </a:endParaRPr>
          </a:p>
          <a:p>
            <a:pPr algn="r">
              <a:spcBef>
                <a:spcPts val="0"/>
              </a:spcBef>
            </a:pPr>
            <a:endParaRPr lang="en-US" b="1" i="1" dirty="0" smtClean="0">
              <a:solidFill>
                <a:schemeClr val="accent1"/>
              </a:solidFill>
            </a:endParaRPr>
          </a:p>
          <a:p>
            <a:pPr algn="r">
              <a:spcBef>
                <a:spcPts val="0"/>
              </a:spcBef>
            </a:pPr>
            <a:r>
              <a:rPr lang="ru-RU" sz="20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ГУМО</a:t>
            </a:r>
            <a:r>
              <a:rPr lang="ru-RU" sz="20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1" i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r>
              <a:rPr lang="ru-RU" sz="20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Теплякова Лариса Евгеньевна</a:t>
            </a:r>
            <a:endParaRPr lang="ru-RU" sz="2000" b="1" i="1" dirty="0">
              <a:solidFill>
                <a:schemeClr val="accent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40200" y="2781300"/>
            <a:ext cx="7569200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Нормативно-правовое обеспечение деятельности ОДО ПОУ:</a:t>
            </a:r>
          </a:p>
          <a:p>
            <a:pPr algn="ctr">
              <a:spcBef>
                <a:spcPts val="600"/>
              </a:spcBef>
            </a:pP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приема обучающихся</a:t>
            </a:r>
            <a:endParaRPr lang="ru-RU" sz="3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37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приема обучающихся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7312" y="1524000"/>
            <a:ext cx="8915400" cy="4445000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Титульный лист: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ПРИНЯТО – на заседании Педагогического совета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УТВЕРЖДЕНО – приказом директора ПОУ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МНЕНИЯ – родителей(законных представителей), органа ученического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соуправления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совместном заседании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Обратить внимание!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на  сайте обязательно и документ должен быть заверен электронной подписью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931" y="64653"/>
            <a:ext cx="1230789" cy="1304636"/>
          </a:xfrm>
          <a:prstGeom prst="rect">
            <a:avLst/>
          </a:prstGeom>
        </p:spPr>
      </p:pic>
      <p:pic>
        <p:nvPicPr>
          <p:cNvPr id="1026" name="Picture 2" descr="C:\Users\metoduser\Desktop\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4368800"/>
            <a:ext cx="5816600" cy="181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329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7301" y="254000"/>
            <a:ext cx="8977312" cy="165100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положение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51000" y="1054100"/>
            <a:ext cx="9853612" cy="4857122"/>
          </a:xfrm>
        </p:spPr>
        <p:txBody>
          <a:bodyPr/>
          <a:lstStyle/>
          <a:p>
            <a:pPr algn="just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 Правила приема обучающихся в ОДО ПОУ определяют порядок и основание приема обучающихся, регулируют взаимоотношения всех участников образовательных отношений – обучающихся, родителей (законных представителей несовершеннолетних обучающихся,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совершеннолетних обучающихся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педагогического коллектива;</a:t>
            </a:r>
          </a:p>
          <a:p>
            <a:pPr algn="just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разработаны в соответствии с: (нормативная база) вставить –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Комитета по образованию от 06.10.2021 № 2788-р «Об утверждении Порядка зачисления в государственные образовательные организации, реализующие дополнительные общеобразовательные программы»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Обратить внимание! Прописать: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 целью обеспечения открытости и доступности информации  Правила размещаются                     на информационных стендах и на официальном сайте ПОУ в сети «Интернет»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metoduser\Desktop\i5487-image-thumbn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100" y="4597399"/>
            <a:ext cx="3238499" cy="210502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940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и условия приема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9000" y="1549400"/>
            <a:ext cx="9345612" cy="4361822"/>
          </a:xfrm>
        </p:spPr>
        <p:txBody>
          <a:bodyPr/>
          <a:lstStyle/>
          <a:p>
            <a:pPr algn="just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 Прием в ОДО ПОУ на обучение по дополнительным общеобразовательным общеразвивающим  программам осуществляется в соответствии с действующим законодательством и регулируется Порядном зачисления в ОДО ПОУ                    (приложение № 1)</a:t>
            </a:r>
          </a:p>
          <a:p>
            <a:pPr algn="just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 Прием на обучение по 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дополнительным общеобразовательным общеразвивающим 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программам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платной основе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на основании заявлений совершеннолетних обучающихся или родителей (законных представителей) несовершеннолетних обучающихся путем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заключения договора                                          на оказание платной образовательной услуги, подписание которого является обязательным для обеих сторон.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Указанный договор содержит взаимные права и обязанности, возникающие  в процессе образования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metoduser\Desktop\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600" y="4868425"/>
            <a:ext cx="4216400" cy="131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074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и условия приема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2400" y="1460500"/>
            <a:ext cx="10082212" cy="4450722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2.5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приеме обучающихся в спортивные, танцевальные, туристско-краеведческие объединения необходимо медицинское заключение об отсутствии медицинских противопоказаний к данному виду занятий для соответствующих программ.</a:t>
            </a:r>
          </a:p>
          <a:p>
            <a:pPr algn="just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2.6 Прием обучающихся в объединения может проходить по результатам собеседования, если это обусловлено спецификой образовательной программы. Порядок и сроки собеседования, требования к поступающим определяется образовательной программой                          и объявляются заранее, перед началом приема.</a:t>
            </a:r>
          </a:p>
          <a:p>
            <a:pPr algn="just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2.8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Обучающимся может быть отказано в приеме, если группа полностью скомплектована и нагрузка педагога не может быть увеличена. Количество учебный групп, численный состав каждого объединения регламентируется учебно-производственным планом                             из расчета норм бюджетного финансирования, в соответствии с регламентирующими документами и образовательной программой.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metoduser\Desktop\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5054793"/>
            <a:ext cx="3619500" cy="113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121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Комитета по образованию от 06.10.2021 №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2788-р                                                  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Порядка зачисления в государственные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образовательные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организации, реализующие дополнительные общеобразовательные программы»</a:t>
            </a: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документ устанавливает порядок зачисления на обучение по ДООП;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2.5 Исчерпывающий перечень документов, необходимых в соответствии с нормативными правовыми актами для зачисления, отсутствует. Перечень необходимых документов для каждой образовательной  организации утверждается локальным актом.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metoduser\Desktop\depositphotos_117834420-stock-photo-3d-man-sitting-and-rea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0" y="3949700"/>
            <a:ext cx="2857500" cy="26035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251457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7176</TotalTime>
  <Words>427</Words>
  <Application>Microsoft Office PowerPoint</Application>
  <PresentationFormat>Произвольный</PresentationFormat>
  <Paragraphs>33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Легкий дым</vt:lpstr>
      <vt:lpstr>Государственное бюджетное нетиповое  образовательное учреждение  Дворец учащейся молодежи Санкт-Петербурга  ГУМО руководителей отделений дополнительного образования  и педагогов дополнительного образования  государственных профессиональных образовательных учреждений  </vt:lpstr>
      <vt:lpstr>Правила приема обучающихся</vt:lpstr>
      <vt:lpstr>Общее положение</vt:lpstr>
      <vt:lpstr>Порядок и условия приема</vt:lpstr>
      <vt:lpstr>Порядок и условия приема</vt:lpstr>
      <vt:lpstr>Распоряжение Комитета по образованию от 06.10.2021 № 2788-р                                                   «Об утверждении Порядка зачисления в государственные            образовательные организации, реализующие дополнительные общеобразовательные программы»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Аттестация</dc:title>
  <dc:creator>Ксения Филатова</dc:creator>
  <cp:lastModifiedBy>Теплякова </cp:lastModifiedBy>
  <cp:revision>197</cp:revision>
  <cp:lastPrinted>2019-01-30T09:06:41Z</cp:lastPrinted>
  <dcterms:created xsi:type="dcterms:W3CDTF">2018-09-17T13:46:04Z</dcterms:created>
  <dcterms:modified xsi:type="dcterms:W3CDTF">2021-12-22T14:13:21Z</dcterms:modified>
</cp:coreProperties>
</file>