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788" r:id="rId1"/>
  </p:sldMasterIdLst>
  <p:notesMasterIdLst>
    <p:notesMasterId r:id="rId12"/>
  </p:notesMasterIdLst>
  <p:sldIdLst>
    <p:sldId id="256" r:id="rId2"/>
    <p:sldId id="260" r:id="rId3"/>
    <p:sldId id="263" r:id="rId4"/>
    <p:sldId id="266" r:id="rId5"/>
    <p:sldId id="262" r:id="rId6"/>
    <p:sldId id="265" r:id="rId7"/>
    <p:sldId id="268" r:id="rId8"/>
    <p:sldId id="269" r:id="rId9"/>
    <p:sldId id="267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5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3C543-C200-4361-983D-DD881EDDABB8}" type="doc">
      <dgm:prSet loTypeId="urn:microsoft.com/office/officeart/2005/8/layout/pyramid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8D8F906-4478-4BF6-8BE8-F834010C589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 условий для запуска программы наставничества</a:t>
          </a:r>
          <a:endParaRPr lang="ru-RU" sz="1800" b="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F0565-0B4D-4230-B25C-D16AEDCC5E4A}" type="parTrans" cxnId="{81B31E31-0DCD-4499-B515-C78208891686}">
      <dgm:prSet/>
      <dgm:spPr/>
      <dgm:t>
        <a:bodyPr/>
        <a:lstStyle/>
        <a:p>
          <a:endParaRPr lang="ru-RU"/>
        </a:p>
      </dgm:t>
    </dgm:pt>
    <dgm:pt modelId="{0ADC9301-2BE5-4585-8D1D-BD0FE3DB304F}" type="sibTrans" cxnId="{81B31E31-0DCD-4499-B515-C78208891686}">
      <dgm:prSet/>
      <dgm:spPr/>
      <dgm:t>
        <a:bodyPr/>
        <a:lstStyle/>
        <a:p>
          <a:endParaRPr lang="ru-RU"/>
        </a:p>
      </dgm:t>
    </dgm:pt>
    <dgm:pt modelId="{08743892-0444-423B-8F6E-EE9FED9B0B9B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базы наставников и наставляемых</a:t>
          </a:r>
          <a:endParaRPr lang="ru-RU" sz="1800" b="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9700C-319F-4B3A-A75B-A01DE1C38AF8}" type="parTrans" cxnId="{A7128267-8C4D-4637-BC76-E6B1705EF653}">
      <dgm:prSet/>
      <dgm:spPr/>
      <dgm:t>
        <a:bodyPr/>
        <a:lstStyle/>
        <a:p>
          <a:endParaRPr lang="ru-RU"/>
        </a:p>
      </dgm:t>
    </dgm:pt>
    <dgm:pt modelId="{FE4E57D1-F38E-45F5-B324-1CD9BC428778}" type="sibTrans" cxnId="{A7128267-8C4D-4637-BC76-E6B1705EF653}">
      <dgm:prSet/>
      <dgm:spPr/>
      <dgm:t>
        <a:bodyPr/>
        <a:lstStyle/>
        <a:p>
          <a:endParaRPr lang="ru-RU"/>
        </a:p>
      </dgm:t>
    </dgm:pt>
    <dgm:pt modelId="{0B61CA7D-D9F0-4D7B-9E46-BA858AC189A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Отбор и обучение наставников</a:t>
          </a:r>
          <a:endParaRPr lang="ru-RU" sz="1800" b="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CB1B9-9390-42E5-A730-205988D54449}" type="parTrans" cxnId="{7F517C2F-F900-4B0C-9BDA-E5D8B72D32E2}">
      <dgm:prSet/>
      <dgm:spPr/>
      <dgm:t>
        <a:bodyPr/>
        <a:lstStyle/>
        <a:p>
          <a:endParaRPr lang="ru-RU"/>
        </a:p>
      </dgm:t>
    </dgm:pt>
    <dgm:pt modelId="{AFF4EB87-4B2C-4F18-A706-50A3BF4F1E27}" type="sibTrans" cxnId="{7F517C2F-F900-4B0C-9BDA-E5D8B72D32E2}">
      <dgm:prSet/>
      <dgm:spPr/>
      <dgm:t>
        <a:bodyPr/>
        <a:lstStyle/>
        <a:p>
          <a:endParaRPr lang="ru-RU"/>
        </a:p>
      </dgm:t>
    </dgm:pt>
    <dgm:pt modelId="{D4AA7985-7D12-4877-A7A3-B93877534E3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наставнических пар и групп</a:t>
          </a:r>
          <a:endParaRPr lang="ru-RU" sz="1800" b="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A739F-53EA-4D36-B954-B07CC10FA87E}" type="parTrans" cxnId="{7FC5E049-6DC8-41F0-B217-2621E05E0FB6}">
      <dgm:prSet/>
      <dgm:spPr/>
      <dgm:t>
        <a:bodyPr/>
        <a:lstStyle/>
        <a:p>
          <a:endParaRPr lang="ru-RU"/>
        </a:p>
      </dgm:t>
    </dgm:pt>
    <dgm:pt modelId="{826BE2DB-9F1E-4072-8AE4-36BC7F1B7DB1}" type="sibTrans" cxnId="{7FC5E049-6DC8-41F0-B217-2621E05E0FB6}">
      <dgm:prSet/>
      <dgm:spPr/>
      <dgm:t>
        <a:bodyPr/>
        <a:lstStyle/>
        <a:p>
          <a:endParaRPr lang="ru-RU"/>
        </a:p>
      </dgm:t>
    </dgm:pt>
    <dgm:pt modelId="{C20C6255-A3D5-40D5-B19D-45DB0A2997E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работы наставнических пар и групп</a:t>
          </a:r>
          <a:endParaRPr lang="ru-RU" sz="1800" b="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B019C-CD88-449C-AC54-036D5062A0D3}" type="parTrans" cxnId="{F58A0EB4-D8FE-47FB-BFEE-6701200EF9B7}">
      <dgm:prSet/>
      <dgm:spPr/>
      <dgm:t>
        <a:bodyPr/>
        <a:lstStyle/>
        <a:p>
          <a:endParaRPr lang="ru-RU"/>
        </a:p>
      </dgm:t>
    </dgm:pt>
    <dgm:pt modelId="{228F2086-F642-400C-B633-D60A13BC6BB6}" type="sibTrans" cxnId="{F58A0EB4-D8FE-47FB-BFEE-6701200EF9B7}">
      <dgm:prSet/>
      <dgm:spPr/>
      <dgm:t>
        <a:bodyPr/>
        <a:lstStyle/>
        <a:p>
          <a:endParaRPr lang="ru-RU"/>
        </a:p>
      </dgm:t>
    </dgm:pt>
    <dgm:pt modelId="{8CBCB201-33CC-49E8-833D-96A152B4E60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реализации программы наставничества</a:t>
          </a:r>
          <a:endParaRPr lang="ru-RU" sz="1800" b="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43D5F-78A6-4BEF-90B0-B82961A56167}" type="parTrans" cxnId="{5EC8258A-7379-48A3-8356-4ADA12E2A4D6}">
      <dgm:prSet/>
      <dgm:spPr/>
      <dgm:t>
        <a:bodyPr/>
        <a:lstStyle/>
        <a:p>
          <a:endParaRPr lang="ru-RU"/>
        </a:p>
      </dgm:t>
    </dgm:pt>
    <dgm:pt modelId="{B38FD536-A238-4F75-B6D9-9448496E99B3}" type="sibTrans" cxnId="{5EC8258A-7379-48A3-8356-4ADA12E2A4D6}">
      <dgm:prSet/>
      <dgm:spPr/>
      <dgm:t>
        <a:bodyPr/>
        <a:lstStyle/>
        <a:p>
          <a:endParaRPr lang="ru-RU"/>
        </a:p>
      </dgm:t>
    </dgm:pt>
    <dgm:pt modelId="{19F3710F-4DF0-48A1-9561-3082CC75A74D}" type="pres">
      <dgm:prSet presAssocID="{57E3C543-C200-4361-983D-DD881EDDABB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B7EE054-B79E-4969-8B6A-34E9AA825DA0}" type="pres">
      <dgm:prSet presAssocID="{57E3C543-C200-4361-983D-DD881EDDABB8}" presName="pyramid" presStyleLbl="node1" presStyleIdx="0" presStyleCnt="1" custScaleX="110900" custScaleY="97561" custLinFactNeighborX="433" custLinFactNeighborY="-3659"/>
      <dgm:spPr/>
    </dgm:pt>
    <dgm:pt modelId="{BB6A67D8-2250-48D1-A757-FC499B71E99C}" type="pres">
      <dgm:prSet presAssocID="{57E3C543-C200-4361-983D-DD881EDDABB8}" presName="theList" presStyleCnt="0"/>
      <dgm:spPr/>
    </dgm:pt>
    <dgm:pt modelId="{6256403F-5891-4728-9F29-752CBA1F18C6}" type="pres">
      <dgm:prSet presAssocID="{D8D8F906-4478-4BF6-8BE8-F834010C5899}" presName="aNode" presStyleLbl="fgAcc1" presStyleIdx="0" presStyleCnt="6" custScaleX="154099" custScaleY="42967" custLinFactNeighborX="-1798" custLinFactNeighborY="6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C9D32-6E5F-4664-9C02-267FE12D9D8E}" type="pres">
      <dgm:prSet presAssocID="{D8D8F906-4478-4BF6-8BE8-F834010C5899}" presName="aSpace" presStyleCnt="0"/>
      <dgm:spPr/>
    </dgm:pt>
    <dgm:pt modelId="{9B4F1D69-2454-41C7-A2F7-68CBEE1DDAF7}" type="pres">
      <dgm:prSet presAssocID="{08743892-0444-423B-8F6E-EE9FED9B0B9B}" presName="aNode" presStyleLbl="fgAcc1" presStyleIdx="1" presStyleCnt="6" custScaleX="153787" custScaleY="44023" custLinFactNeighborX="-1973" custLinFactNeighborY="4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7AB9F-8B21-46B1-A082-A6068FDED0B0}" type="pres">
      <dgm:prSet presAssocID="{08743892-0444-423B-8F6E-EE9FED9B0B9B}" presName="aSpace" presStyleCnt="0"/>
      <dgm:spPr/>
    </dgm:pt>
    <dgm:pt modelId="{27C311D0-D127-4F15-9366-AEE09175C70B}" type="pres">
      <dgm:prSet presAssocID="{0B61CA7D-D9F0-4D7B-9E46-BA858AC189A7}" presName="aNode" presStyleLbl="fgAcc1" presStyleIdx="2" presStyleCnt="6" custScaleX="153219" custScaleY="41070" custLinFactNeighborX="-2316" custLinFactNeighborY="7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B5326-73D9-406A-BA24-3A38808D6A1F}" type="pres">
      <dgm:prSet presAssocID="{0B61CA7D-D9F0-4D7B-9E46-BA858AC189A7}" presName="aSpace" presStyleCnt="0"/>
      <dgm:spPr/>
    </dgm:pt>
    <dgm:pt modelId="{60481B64-35D3-499A-BD09-8E7C051A44D6}" type="pres">
      <dgm:prSet presAssocID="{D4AA7985-7D12-4877-A7A3-B93877534E32}" presName="aNode" presStyleLbl="fgAcc1" presStyleIdx="3" presStyleCnt="6" custScaleX="153380" custScaleY="31620" custLinFactNeighborX="-1740" custLinFactNeighborY="-1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AB6FB-28DD-4290-AEB5-28A758290B67}" type="pres">
      <dgm:prSet presAssocID="{D4AA7985-7D12-4877-A7A3-B93877534E32}" presName="aSpace" presStyleCnt="0"/>
      <dgm:spPr/>
    </dgm:pt>
    <dgm:pt modelId="{71ABF24C-AB7F-48D7-9001-45680A57774C}" type="pres">
      <dgm:prSet presAssocID="{C20C6255-A3D5-40D5-B19D-45DB0A2997E2}" presName="aNode" presStyleLbl="fgAcc1" presStyleIdx="4" presStyleCnt="6" custScaleX="153787" custScaleY="38337" custLinFactNeighborX="-1876" custLinFactNeighborY="-1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36E91-7D62-4F57-AF53-8223EE021706}" type="pres">
      <dgm:prSet presAssocID="{C20C6255-A3D5-40D5-B19D-45DB0A2997E2}" presName="aSpace" presStyleCnt="0"/>
      <dgm:spPr/>
    </dgm:pt>
    <dgm:pt modelId="{5218407E-6547-4353-94AB-EEFEF250CDC9}" type="pres">
      <dgm:prSet presAssocID="{8CBCB201-33CC-49E8-833D-96A152B4E609}" presName="aNode" presStyleLbl="fgAcc1" presStyleIdx="5" presStyleCnt="6" custScaleX="153749" custScaleY="38337" custLinFactNeighborX="-1954" custLinFactNeighborY="-2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B8C53-7415-4F1E-8781-EADE5EDA3BFF}" type="pres">
      <dgm:prSet presAssocID="{8CBCB201-33CC-49E8-833D-96A152B4E609}" presName="aSpace" presStyleCnt="0"/>
      <dgm:spPr/>
    </dgm:pt>
  </dgm:ptLst>
  <dgm:cxnLst>
    <dgm:cxn modelId="{7C974FCC-32AB-4F0B-B4C3-E9350C6DB6EA}" type="presOf" srcId="{D4AA7985-7D12-4877-A7A3-B93877534E32}" destId="{60481B64-35D3-499A-BD09-8E7C051A44D6}" srcOrd="0" destOrd="0" presId="urn:microsoft.com/office/officeart/2005/8/layout/pyramid2"/>
    <dgm:cxn modelId="{B85DE38D-5DB9-4167-B67D-705456F2A5E0}" type="presOf" srcId="{57E3C543-C200-4361-983D-DD881EDDABB8}" destId="{19F3710F-4DF0-48A1-9561-3082CC75A74D}" srcOrd="0" destOrd="0" presId="urn:microsoft.com/office/officeart/2005/8/layout/pyramid2"/>
    <dgm:cxn modelId="{7F517C2F-F900-4B0C-9BDA-E5D8B72D32E2}" srcId="{57E3C543-C200-4361-983D-DD881EDDABB8}" destId="{0B61CA7D-D9F0-4D7B-9E46-BA858AC189A7}" srcOrd="2" destOrd="0" parTransId="{CF8CB1B9-9390-42E5-A730-205988D54449}" sibTransId="{AFF4EB87-4B2C-4F18-A706-50A3BF4F1E27}"/>
    <dgm:cxn modelId="{912FFAEF-403D-4526-8D6B-49BA8C87B7F9}" type="presOf" srcId="{0B61CA7D-D9F0-4D7B-9E46-BA858AC189A7}" destId="{27C311D0-D127-4F15-9366-AEE09175C70B}" srcOrd="0" destOrd="0" presId="urn:microsoft.com/office/officeart/2005/8/layout/pyramid2"/>
    <dgm:cxn modelId="{81B31E31-0DCD-4499-B515-C78208891686}" srcId="{57E3C543-C200-4361-983D-DD881EDDABB8}" destId="{D8D8F906-4478-4BF6-8BE8-F834010C5899}" srcOrd="0" destOrd="0" parTransId="{7FDF0565-0B4D-4230-B25C-D16AEDCC5E4A}" sibTransId="{0ADC9301-2BE5-4585-8D1D-BD0FE3DB304F}"/>
    <dgm:cxn modelId="{F66CE5A3-D48D-4067-9600-1215B606A6D0}" type="presOf" srcId="{C20C6255-A3D5-40D5-B19D-45DB0A2997E2}" destId="{71ABF24C-AB7F-48D7-9001-45680A57774C}" srcOrd="0" destOrd="0" presId="urn:microsoft.com/office/officeart/2005/8/layout/pyramid2"/>
    <dgm:cxn modelId="{5EC8258A-7379-48A3-8356-4ADA12E2A4D6}" srcId="{57E3C543-C200-4361-983D-DD881EDDABB8}" destId="{8CBCB201-33CC-49E8-833D-96A152B4E609}" srcOrd="5" destOrd="0" parTransId="{09E43D5F-78A6-4BEF-90B0-B82961A56167}" sibTransId="{B38FD536-A238-4F75-B6D9-9448496E99B3}"/>
    <dgm:cxn modelId="{311E460C-A74F-457F-A20B-5B58A860D770}" type="presOf" srcId="{8CBCB201-33CC-49E8-833D-96A152B4E609}" destId="{5218407E-6547-4353-94AB-EEFEF250CDC9}" srcOrd="0" destOrd="0" presId="urn:microsoft.com/office/officeart/2005/8/layout/pyramid2"/>
    <dgm:cxn modelId="{E6FCCC46-0BE5-4E83-91F5-A924582D4437}" type="presOf" srcId="{D8D8F906-4478-4BF6-8BE8-F834010C5899}" destId="{6256403F-5891-4728-9F29-752CBA1F18C6}" srcOrd="0" destOrd="0" presId="urn:microsoft.com/office/officeart/2005/8/layout/pyramid2"/>
    <dgm:cxn modelId="{F58A0EB4-D8FE-47FB-BFEE-6701200EF9B7}" srcId="{57E3C543-C200-4361-983D-DD881EDDABB8}" destId="{C20C6255-A3D5-40D5-B19D-45DB0A2997E2}" srcOrd="4" destOrd="0" parTransId="{A35B019C-CD88-449C-AC54-036D5062A0D3}" sibTransId="{228F2086-F642-400C-B633-D60A13BC6BB6}"/>
    <dgm:cxn modelId="{ADD76A83-8AA0-4960-B244-B76C7E21D38B}" type="presOf" srcId="{08743892-0444-423B-8F6E-EE9FED9B0B9B}" destId="{9B4F1D69-2454-41C7-A2F7-68CBEE1DDAF7}" srcOrd="0" destOrd="0" presId="urn:microsoft.com/office/officeart/2005/8/layout/pyramid2"/>
    <dgm:cxn modelId="{A7128267-8C4D-4637-BC76-E6B1705EF653}" srcId="{57E3C543-C200-4361-983D-DD881EDDABB8}" destId="{08743892-0444-423B-8F6E-EE9FED9B0B9B}" srcOrd="1" destOrd="0" parTransId="{3E99700C-319F-4B3A-A75B-A01DE1C38AF8}" sibTransId="{FE4E57D1-F38E-45F5-B324-1CD9BC428778}"/>
    <dgm:cxn modelId="{7FC5E049-6DC8-41F0-B217-2621E05E0FB6}" srcId="{57E3C543-C200-4361-983D-DD881EDDABB8}" destId="{D4AA7985-7D12-4877-A7A3-B93877534E32}" srcOrd="3" destOrd="0" parTransId="{1E1A739F-53EA-4D36-B954-B07CC10FA87E}" sibTransId="{826BE2DB-9F1E-4072-8AE4-36BC7F1B7DB1}"/>
    <dgm:cxn modelId="{72BBF834-62EE-464D-B8D2-2E5230A82789}" type="presParOf" srcId="{19F3710F-4DF0-48A1-9561-3082CC75A74D}" destId="{DB7EE054-B79E-4969-8B6A-34E9AA825DA0}" srcOrd="0" destOrd="0" presId="urn:microsoft.com/office/officeart/2005/8/layout/pyramid2"/>
    <dgm:cxn modelId="{C64F6CAB-DDD6-4D68-99FC-895F0772342B}" type="presParOf" srcId="{19F3710F-4DF0-48A1-9561-3082CC75A74D}" destId="{BB6A67D8-2250-48D1-A757-FC499B71E99C}" srcOrd="1" destOrd="0" presId="urn:microsoft.com/office/officeart/2005/8/layout/pyramid2"/>
    <dgm:cxn modelId="{B800B4EA-3BE1-495C-981D-C3FFB310C13F}" type="presParOf" srcId="{BB6A67D8-2250-48D1-A757-FC499B71E99C}" destId="{6256403F-5891-4728-9F29-752CBA1F18C6}" srcOrd="0" destOrd="0" presId="urn:microsoft.com/office/officeart/2005/8/layout/pyramid2"/>
    <dgm:cxn modelId="{F2AEDF19-9421-4B61-8292-64F0A7A2CF80}" type="presParOf" srcId="{BB6A67D8-2250-48D1-A757-FC499B71E99C}" destId="{53EC9D32-6E5F-4664-9C02-267FE12D9D8E}" srcOrd="1" destOrd="0" presId="urn:microsoft.com/office/officeart/2005/8/layout/pyramid2"/>
    <dgm:cxn modelId="{5EE3FB76-A431-402C-97E8-5228FEECDFC1}" type="presParOf" srcId="{BB6A67D8-2250-48D1-A757-FC499B71E99C}" destId="{9B4F1D69-2454-41C7-A2F7-68CBEE1DDAF7}" srcOrd="2" destOrd="0" presId="urn:microsoft.com/office/officeart/2005/8/layout/pyramid2"/>
    <dgm:cxn modelId="{36944A0F-8D8A-42E8-8458-62462C504EBB}" type="presParOf" srcId="{BB6A67D8-2250-48D1-A757-FC499B71E99C}" destId="{1A77AB9F-8B21-46B1-A082-A6068FDED0B0}" srcOrd="3" destOrd="0" presId="urn:microsoft.com/office/officeart/2005/8/layout/pyramid2"/>
    <dgm:cxn modelId="{9E599631-25BA-4B6A-A574-F459CDCBB535}" type="presParOf" srcId="{BB6A67D8-2250-48D1-A757-FC499B71E99C}" destId="{27C311D0-D127-4F15-9366-AEE09175C70B}" srcOrd="4" destOrd="0" presId="urn:microsoft.com/office/officeart/2005/8/layout/pyramid2"/>
    <dgm:cxn modelId="{2C7DEB57-2032-497A-A9B0-318E77098B09}" type="presParOf" srcId="{BB6A67D8-2250-48D1-A757-FC499B71E99C}" destId="{42DB5326-73D9-406A-BA24-3A38808D6A1F}" srcOrd="5" destOrd="0" presId="urn:microsoft.com/office/officeart/2005/8/layout/pyramid2"/>
    <dgm:cxn modelId="{3EDA0CB3-DF5C-4DF5-AE5F-85FA4D3FF33B}" type="presParOf" srcId="{BB6A67D8-2250-48D1-A757-FC499B71E99C}" destId="{60481B64-35D3-499A-BD09-8E7C051A44D6}" srcOrd="6" destOrd="0" presId="urn:microsoft.com/office/officeart/2005/8/layout/pyramid2"/>
    <dgm:cxn modelId="{4281D298-485F-47A5-8F6A-85F8B51C251A}" type="presParOf" srcId="{BB6A67D8-2250-48D1-A757-FC499B71E99C}" destId="{BDCAB6FB-28DD-4290-AEB5-28A758290B67}" srcOrd="7" destOrd="0" presId="urn:microsoft.com/office/officeart/2005/8/layout/pyramid2"/>
    <dgm:cxn modelId="{457E2DB2-714E-4AB2-A693-38FDA104D2F2}" type="presParOf" srcId="{BB6A67D8-2250-48D1-A757-FC499B71E99C}" destId="{71ABF24C-AB7F-48D7-9001-45680A57774C}" srcOrd="8" destOrd="0" presId="urn:microsoft.com/office/officeart/2005/8/layout/pyramid2"/>
    <dgm:cxn modelId="{A0223AFB-E6DD-4CE2-BD28-D013F5EC871B}" type="presParOf" srcId="{BB6A67D8-2250-48D1-A757-FC499B71E99C}" destId="{99036E91-7D62-4F57-AF53-8223EE021706}" srcOrd="9" destOrd="0" presId="urn:microsoft.com/office/officeart/2005/8/layout/pyramid2"/>
    <dgm:cxn modelId="{A654D615-2E7F-4639-A32A-804B2EA9F242}" type="presParOf" srcId="{BB6A67D8-2250-48D1-A757-FC499B71E99C}" destId="{5218407E-6547-4353-94AB-EEFEF250CDC9}" srcOrd="10" destOrd="0" presId="urn:microsoft.com/office/officeart/2005/8/layout/pyramid2"/>
    <dgm:cxn modelId="{C95E84F5-16AB-4FE6-A44F-05223050E856}" type="presParOf" srcId="{BB6A67D8-2250-48D1-A757-FC499B71E99C}" destId="{F9FB8C53-7415-4F1E-8781-EADE5EDA3BF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EE054-B79E-4969-8B6A-34E9AA825DA0}">
      <dsp:nvSpPr>
        <dsp:cNvPr id="0" name=""/>
        <dsp:cNvSpPr/>
      </dsp:nvSpPr>
      <dsp:spPr>
        <a:xfrm>
          <a:off x="-53151" y="0"/>
          <a:ext cx="6548263" cy="5760641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6403F-5891-4728-9F29-752CBA1F18C6}">
      <dsp:nvSpPr>
        <dsp:cNvPr id="0" name=""/>
        <dsp:cNvSpPr/>
      </dsp:nvSpPr>
      <dsp:spPr>
        <a:xfrm>
          <a:off x="2088238" y="720080"/>
          <a:ext cx="5914360" cy="651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 условий для запуска программы наставничества</a:t>
          </a:r>
          <a:endParaRPr lang="ru-RU" sz="1800" b="0" kern="120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023" y="751865"/>
        <a:ext cx="5850790" cy="587541"/>
      </dsp:txXfrm>
    </dsp:sp>
    <dsp:sp modelId="{9B4F1D69-2454-41C7-A2F7-68CBEE1DDAF7}">
      <dsp:nvSpPr>
        <dsp:cNvPr id="0" name=""/>
        <dsp:cNvSpPr/>
      </dsp:nvSpPr>
      <dsp:spPr>
        <a:xfrm>
          <a:off x="2087509" y="1512167"/>
          <a:ext cx="5902385" cy="667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базы наставников и наставляемых</a:t>
          </a:r>
          <a:endParaRPr lang="ru-RU" sz="1800" b="0" kern="120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0075" y="1544733"/>
        <a:ext cx="5837253" cy="601981"/>
      </dsp:txXfrm>
    </dsp:sp>
    <dsp:sp modelId="{27C311D0-D127-4F15-9366-AEE09175C70B}">
      <dsp:nvSpPr>
        <dsp:cNvPr id="0" name=""/>
        <dsp:cNvSpPr/>
      </dsp:nvSpPr>
      <dsp:spPr>
        <a:xfrm>
          <a:off x="2085244" y="2304257"/>
          <a:ext cx="5880585" cy="6223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Отбор и обучение наставников</a:t>
          </a:r>
          <a:endParaRPr lang="ru-RU" sz="1800" b="0" kern="120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5625" y="2334638"/>
        <a:ext cx="5819823" cy="561602"/>
      </dsp:txXfrm>
    </dsp:sp>
    <dsp:sp modelId="{60481B64-35D3-499A-BD09-8E7C051A44D6}">
      <dsp:nvSpPr>
        <dsp:cNvPr id="0" name=""/>
        <dsp:cNvSpPr/>
      </dsp:nvSpPr>
      <dsp:spPr>
        <a:xfrm>
          <a:off x="2104262" y="3098438"/>
          <a:ext cx="5886764" cy="4791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наставнических пар и групп</a:t>
          </a:r>
          <a:endParaRPr lang="ru-RU" sz="1800" b="0" kern="120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7653" y="3121829"/>
        <a:ext cx="5839982" cy="432379"/>
      </dsp:txXfrm>
    </dsp:sp>
    <dsp:sp modelId="{71ABF24C-AB7F-48D7-9001-45680A57774C}">
      <dsp:nvSpPr>
        <dsp:cNvPr id="0" name=""/>
        <dsp:cNvSpPr/>
      </dsp:nvSpPr>
      <dsp:spPr>
        <a:xfrm>
          <a:off x="2091232" y="3744416"/>
          <a:ext cx="5902385" cy="5809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работы наставнических пар и групп</a:t>
          </a:r>
          <a:endParaRPr lang="ru-RU" sz="1800" b="0" kern="120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9592" y="3772776"/>
        <a:ext cx="5845665" cy="524229"/>
      </dsp:txXfrm>
    </dsp:sp>
    <dsp:sp modelId="{5218407E-6547-4353-94AB-EEFEF250CDC9}">
      <dsp:nvSpPr>
        <dsp:cNvPr id="0" name=""/>
        <dsp:cNvSpPr/>
      </dsp:nvSpPr>
      <dsp:spPr>
        <a:xfrm>
          <a:off x="2088967" y="4536504"/>
          <a:ext cx="5900927" cy="5809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реализации программы наставничества</a:t>
          </a:r>
          <a:endParaRPr lang="ru-RU" sz="1800" b="0" kern="1200" dirty="0">
            <a:solidFill>
              <a:srgbClr val="00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7327" y="4564864"/>
        <a:ext cx="5844207" cy="52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6C9CF-D796-42C3-8F82-2249621B9219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288A9-7776-4A65-8D41-7464A6534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7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47B1D5-B4A9-423C-90B4-184C34FE4218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81DF72A-D993-49B0-A75B-CCC3540F4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rasporiazhenie-pravitelstva-rf-ot-29112014-n-2403-r/#fUCjYfxckG63" TargetMode="External"/><Relationship Id="rId2" Type="http://schemas.openxmlformats.org/officeDocument/2006/relationships/hyperlink" Target="https://sudact.ru/law/rasporiazhenie-pravitelstva-rf-ot-29052015-n-996-r/#NijXijiOKEH5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9"/>
            <a:ext cx="7632848" cy="25202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6699"/>
                </a:solidFill>
                <a:latin typeface="Arial Narrow" pitchFamily="34" charset="0"/>
              </a:rPr>
              <a:t/>
            </a:r>
            <a:br>
              <a:rPr lang="ru-RU" sz="2400" dirty="0" smtClean="0">
                <a:solidFill>
                  <a:srgbClr val="006699"/>
                </a:solidFill>
                <a:latin typeface="Arial Narrow" pitchFamily="34" charset="0"/>
              </a:rPr>
            </a:br>
            <a:endParaRPr lang="ru-RU" sz="2400" dirty="0">
              <a:solidFill>
                <a:srgbClr val="006699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208912" cy="5760640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9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«Структура и механизм модели НАСТАВНИЧЕСТВА»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1600" b="1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3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Инц</a:t>
            </a:r>
            <a:r>
              <a:rPr lang="ru-RU" sz="23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Ирина Германовна,</a:t>
            </a:r>
          </a:p>
          <a:p>
            <a:r>
              <a:rPr lang="ru-RU" sz="19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sz="19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етодист ГБНОУ ДУМ СПб</a:t>
            </a:r>
            <a:endParaRPr lang="ru-RU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268760"/>
            <a:ext cx="81724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endParaRPr lang="ru-RU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60648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 КРИТЕРИИ УСПЕШНОГО НАСТАВНИЧЕСТВА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38178"/>
            <a:ext cx="3765544" cy="2772479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08720"/>
            <a:ext cx="7611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</a:rPr>
              <a:t>Проявление активности в образовательной, педагогической, общественной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</a:rPr>
              <a:t>Успешность </a:t>
            </a:r>
            <a:r>
              <a:rPr lang="ru-RU" dirty="0">
                <a:solidFill>
                  <a:srgbClr val="006699"/>
                </a:solidFill>
              </a:rPr>
              <a:t>наставляемых в </a:t>
            </a:r>
            <a:r>
              <a:rPr lang="ru-RU" dirty="0" smtClean="0">
                <a:solidFill>
                  <a:srgbClr val="006699"/>
                </a:solidFill>
              </a:rPr>
              <a:t>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</a:rPr>
              <a:t>Бесконфликтность и удовлетворенность сложившейся системой; взаимоотношений с окружающими;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</a:rPr>
              <a:t>Удовлетворенность процессом.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6699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Успешность для наставника: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карьерного роста;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заслуг;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Репутация профессионала и коллег;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навыков управления;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Систематизация имеющего опыта.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66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66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498080" cy="49880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Наставничество </a:t>
            </a:r>
            <a:r>
              <a:rPr lang="ru-RU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err="1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Наставничество</a:t>
            </a:r>
            <a:r>
              <a:rPr lang="ru-RU" sz="1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- универсальная технология передачи опыта, знаний, формирования навыков, компетенций, </a:t>
            </a:r>
            <a:r>
              <a:rPr lang="ru-RU" sz="1800" cap="none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метакомпетенций</a:t>
            </a:r>
            <a: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и ценностей через неформальное </a:t>
            </a:r>
            <a:r>
              <a:rPr lang="ru-RU" sz="1800" cap="none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взаимообогащающее</a:t>
            </a:r>
            <a: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общение, основанное на доверии и партнерстве. </a:t>
            </a:r>
            <a:b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Форма наставничества - </a:t>
            </a:r>
            <a: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способ реализации целевой модели через организацию работы наставнической пары или группы, участники которой находятся в заданной обстоятельствами </a:t>
            </a:r>
            <a:b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ролевой ситуации, определяемой основной деятельностью и позицией участников. </a:t>
            </a:r>
            <a:b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наставничества - </a:t>
            </a:r>
            <a:r>
              <a:rPr lang="ru-RU" sz="1800" cap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комплекс мероприятий, направленный на организацию взаимоотношений наставника и наставляемого в конкретных формах для получения ожидаемых результатов. </a:t>
            </a:r>
            <a:r>
              <a:rPr lang="ru-RU" sz="180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800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81528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</a:b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4664"/>
            <a:ext cx="82089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НАСТАВНИЧЕСТВО</a:t>
            </a: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07296" y="3201655"/>
            <a:ext cx="6336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28343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99"/>
                </a:solidFill>
              </a:rPr>
              <a:t>НАСТАВНИК</a:t>
            </a:r>
            <a:r>
              <a:rPr lang="ru-RU" dirty="0" smtClean="0">
                <a:solidFill>
                  <a:srgbClr val="006699"/>
                </a:solidFill>
              </a:rPr>
              <a:t> - </a:t>
            </a:r>
            <a:r>
              <a:rPr lang="ru-RU" dirty="0">
                <a:solidFill>
                  <a:srgbClr val="006699"/>
                </a:solidFill>
              </a:rPr>
              <a:t>участник программы наставничества, имеющий успешный опыт в достижении жизненного, личностного и профессионального результата, </a:t>
            </a:r>
            <a:r>
              <a:rPr lang="ru-RU" dirty="0" smtClean="0">
                <a:solidFill>
                  <a:srgbClr val="006699"/>
                </a:solidFill>
              </a:rPr>
              <a:t>компетентный и готовый поделиться </a:t>
            </a:r>
            <a:r>
              <a:rPr lang="ru-RU" dirty="0">
                <a:solidFill>
                  <a:srgbClr val="006699"/>
                </a:solidFill>
              </a:rPr>
              <a:t>опытом и навыками, необходимыми </a:t>
            </a:r>
            <a:r>
              <a:rPr lang="ru-RU" dirty="0" smtClean="0">
                <a:solidFill>
                  <a:srgbClr val="006699"/>
                </a:solidFill>
              </a:rPr>
              <a:t>для стимуляции и </a:t>
            </a:r>
            <a:r>
              <a:rPr lang="ru-RU" dirty="0">
                <a:solidFill>
                  <a:srgbClr val="006699"/>
                </a:solidFill>
              </a:rPr>
              <a:t>поддержки процессов самореализации и самосовершенствования наставляемого. </a:t>
            </a:r>
          </a:p>
          <a:p>
            <a:endParaRPr lang="ru-RU" dirty="0" smtClean="0">
              <a:solidFill>
                <a:srgbClr val="006699"/>
              </a:solidFill>
            </a:endParaRPr>
          </a:p>
          <a:p>
            <a:r>
              <a:rPr lang="ru-RU" b="1" dirty="0" smtClean="0">
                <a:solidFill>
                  <a:srgbClr val="006699"/>
                </a:solidFill>
              </a:rPr>
              <a:t>НАСТАВЛЯЕМЫЙ</a:t>
            </a:r>
            <a:r>
              <a:rPr lang="ru-RU" dirty="0" smtClean="0">
                <a:solidFill>
                  <a:srgbClr val="006699"/>
                </a:solidFill>
              </a:rPr>
              <a:t> </a:t>
            </a:r>
            <a:r>
              <a:rPr lang="ru-RU" dirty="0">
                <a:solidFill>
                  <a:srgbClr val="006699"/>
                </a:solidFill>
              </a:rPr>
              <a:t>- 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компетенции.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00" y="8620"/>
            <a:ext cx="7890080" cy="136815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</a:t>
            </a:r>
            <a:r>
              <a:rPr lang="ru-RU" sz="2400" b="1" spc="150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Нормативные документы</a:t>
            </a: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Стратегия</a:t>
            </a:r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развития воспитания в Российской Федерации до 2025 года, утвержденная распоряжением Правительства РФ от 29 мая 2015 г. № 996-р;</a:t>
            </a:r>
          </a:p>
          <a:p>
            <a:pPr algn="just"/>
            <a:r>
              <a:rPr lang="en-US" sz="1600" dirty="0" smtClean="0"/>
              <a:t>- </a:t>
            </a:r>
            <a:r>
              <a:rPr lang="ru-RU" sz="1600" dirty="0" smtClean="0">
                <a:solidFill>
                  <a:srgbClr val="006699"/>
                </a:solidFill>
              </a:rPr>
              <a:t>Всеобщая </a:t>
            </a:r>
            <a:r>
              <a:rPr lang="ru-RU" sz="1600" dirty="0">
                <a:solidFill>
                  <a:srgbClr val="006699"/>
                </a:solidFill>
              </a:rPr>
              <a:t>Декларация добровольчества, принятая на XVI Всемирной конференции Международной ассоциации добровольческих усилий (IAVE, Амстердам, январь, 2001 год</a:t>
            </a:r>
            <a:r>
              <a:rPr lang="ru-RU" sz="1600" dirty="0" smtClean="0">
                <a:solidFill>
                  <a:srgbClr val="006699"/>
                </a:solidFill>
              </a:rPr>
              <a:t>);</a:t>
            </a:r>
            <a:endParaRPr lang="en-US" sz="1600" dirty="0" smtClean="0">
              <a:solidFill>
                <a:srgbClr val="006699"/>
              </a:solidFill>
            </a:endParaRPr>
          </a:p>
          <a:p>
            <a:pPr algn="just"/>
            <a:r>
              <a:rPr lang="ru-RU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Основы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молодежной политики Российской Федерации на период до 2025 года, утвержденные распоряжением Правительства РФ от 29 ноября 2014 г. </a:t>
            </a:r>
            <a:r>
              <a:rPr lang="en-US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2403-Р;</a:t>
            </a:r>
          </a:p>
          <a:p>
            <a:pPr algn="just"/>
            <a:r>
              <a:rPr lang="ru-RU" sz="16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обучающимися», распоряжение </a:t>
            </a:r>
            <a:r>
              <a:rPr lang="ru-RU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</a:t>
            </a:r>
            <a:r>
              <a:rPr lang="en-US" sz="16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2019 г. № Р-145;</a:t>
            </a:r>
          </a:p>
          <a:p>
            <a:pPr algn="just"/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«О национальных целях и стратегических задачах развития Российской </a:t>
            </a:r>
            <a:r>
              <a:rPr lang="ru-RU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en-US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до 2024 года» указ Президента РФ от 7 мая 2018 г. </a:t>
            </a:r>
            <a:r>
              <a:rPr lang="ru-RU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204;</a:t>
            </a:r>
          </a:p>
          <a:p>
            <a:pPr algn="just"/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Указ Президента РФ от 2 марта 2018 г. № 94 «Об учреждении знака отличия </a:t>
            </a:r>
            <a:r>
              <a:rPr lang="en-US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наставничество».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653536" cy="1800200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ru-RU" sz="1800" dirty="0" smtClean="0">
                <a:solidFill>
                  <a:srgbClr val="00669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669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84784"/>
            <a:ext cx="62646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6699"/>
                </a:solidFill>
                <a:latin typeface="Arial Narrow" pitchFamily="34" charset="0"/>
              </a:rPr>
              <a:t> </a:t>
            </a:r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2650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НАСТАВНИЧЕСТВА</a:t>
            </a:r>
          </a:p>
          <a:p>
            <a:endParaRPr lang="ru-RU" sz="2400" b="1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57608" y="682307"/>
            <a:ext cx="3278288" cy="1690965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Добровольность </a:t>
            </a:r>
          </a:p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(искреннее </a:t>
            </a:r>
            <a:r>
              <a:rPr lang="ru-RU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желание помочь в преодолении </a:t>
            </a: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трудностей)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526668" y="1527789"/>
            <a:ext cx="3096344" cy="141803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Гуманность. </a:t>
            </a:r>
            <a:endParaRPr lang="ru-RU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(соблюдение </a:t>
            </a:r>
          </a:p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личности)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724128" y="2506554"/>
            <a:ext cx="3024336" cy="151216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Взаимопонимание. </a:t>
            </a: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(способность </a:t>
            </a:r>
          </a:p>
          <a:p>
            <a:pPr algn="ctr"/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видеть личность)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558334" y="3736123"/>
            <a:ext cx="3064677" cy="129614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endParaRPr lang="ru-RU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115616" y="4384195"/>
            <a:ext cx="2952328" cy="129614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</a:t>
            </a:r>
            <a:endParaRPr lang="ru-RU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908720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0648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20688"/>
            <a:ext cx="8352928" cy="434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НАСТАВНИЧЕСТВА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66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Содействовать выработке добросовестности, дисциплинированности, сознательного творческого отношения к делу, </a:t>
            </a:r>
            <a:r>
              <a:rPr lang="ru-RU">
                <a:solidFill>
                  <a:srgbClr val="0066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способности </a:t>
            </a:r>
            <a:r>
              <a:rPr lang="ru-RU" smtClean="0">
                <a:solidFill>
                  <a:srgbClr val="0066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самостоятельно и </a:t>
            </a:r>
            <a:r>
              <a:rPr lang="ru-RU" dirty="0">
                <a:solidFill>
                  <a:srgbClr val="0066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качественно выполнять работу;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Создавать условия для созидания, научного  поиска, творчества </a:t>
            </a:r>
          </a:p>
          <a:p>
            <a:r>
              <a:rPr lang="ru-RU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образовательном процессе;</a:t>
            </a:r>
            <a:endParaRPr lang="ru-RU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 систему оценки результатов работы;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возможность для ситуации успеха.</a:t>
            </a: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наставничества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6699"/>
                </a:solidFill>
              </a:rPr>
              <a:t>с</a:t>
            </a:r>
            <a:r>
              <a:rPr lang="ru-RU" dirty="0" smtClean="0">
                <a:solidFill>
                  <a:srgbClr val="006699"/>
                </a:solidFill>
              </a:rPr>
              <a:t>оздать доверительные отношения;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6699"/>
                </a:solidFill>
              </a:rPr>
              <a:t>р</a:t>
            </a:r>
            <a:r>
              <a:rPr lang="ru-RU" dirty="0" smtClean="0">
                <a:solidFill>
                  <a:srgbClr val="006699"/>
                </a:solidFill>
              </a:rPr>
              <a:t>аботать </a:t>
            </a:r>
            <a:r>
              <a:rPr lang="ru-RU" dirty="0" err="1" smtClean="0">
                <a:solidFill>
                  <a:srgbClr val="006699"/>
                </a:solidFill>
              </a:rPr>
              <a:t>тет</a:t>
            </a:r>
            <a:r>
              <a:rPr lang="ru-RU" dirty="0" smtClean="0">
                <a:solidFill>
                  <a:srgbClr val="006699"/>
                </a:solidFill>
              </a:rPr>
              <a:t>- а </a:t>
            </a:r>
            <a:r>
              <a:rPr lang="ru-RU" dirty="0">
                <a:solidFill>
                  <a:srgbClr val="006699"/>
                </a:solidFill>
              </a:rPr>
              <a:t>-</a:t>
            </a:r>
            <a:r>
              <a:rPr lang="ru-RU" dirty="0" err="1" smtClean="0">
                <a:solidFill>
                  <a:srgbClr val="006699"/>
                </a:solidFill>
              </a:rPr>
              <a:t>тет</a:t>
            </a:r>
            <a:r>
              <a:rPr lang="ru-RU" dirty="0" smtClean="0">
                <a:solidFill>
                  <a:srgbClr val="006699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6699"/>
                </a:solidFill>
              </a:rPr>
              <a:t>и</a:t>
            </a:r>
            <a:r>
              <a:rPr lang="ru-RU" dirty="0" smtClean="0">
                <a:solidFill>
                  <a:srgbClr val="006699"/>
                </a:solidFill>
              </a:rPr>
              <a:t>спользовать все возможности для развития и роста;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</a:rPr>
              <a:t>развивать эффективную систему поддержки</a:t>
            </a:r>
            <a:r>
              <a:rPr lang="ru-RU" dirty="0">
                <a:solidFill>
                  <a:srgbClr val="0066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22128" cy="136815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</a:t>
            </a:r>
            <a:r>
              <a:rPr lang="ru-RU" sz="2700" b="1" spc="150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Этапы реализации наставничества</a:t>
            </a: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843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69959237"/>
              </p:ext>
            </p:extLst>
          </p:nvPr>
        </p:nvGraphicFramePr>
        <p:xfrm>
          <a:off x="611560" y="836712"/>
          <a:ext cx="79928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2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36815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И ТЕХНОЛОГИИ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НАСТАВНИЧЕСТВА</a:t>
            </a:r>
            <a:r>
              <a:rPr lang="ru-RU" sz="2400" b="1" spc="150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spc="150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39036" y="2289543"/>
            <a:ext cx="3502883" cy="1728190"/>
            <a:chOff x="3312777" y="574848"/>
            <a:chExt cx="4573956" cy="210134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12777" y="574848"/>
              <a:ext cx="4573956" cy="2101341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419384" y="574848"/>
              <a:ext cx="4368797" cy="210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u="sng" kern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Обратная связь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представление видения ситуации, идеи, мнения или предложения</a:t>
              </a:r>
              <a:endParaRPr lang="ru-RU" sz="1800" kern="1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955286" y="3831583"/>
            <a:ext cx="3158024" cy="1597371"/>
            <a:chOff x="4593700" y="856361"/>
            <a:chExt cx="2804745" cy="31735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93700" y="856361"/>
              <a:ext cx="2804745" cy="3173520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730616" y="993277"/>
              <a:ext cx="2530913" cy="289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u="sng" kern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плана действий</a:t>
              </a:r>
              <a:endParaRPr lang="ru-RU" sz="1800" u="sng" kern="1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95536" y="796449"/>
            <a:ext cx="4392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Типы наставничества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Прямое - непосредственный контакт </a:t>
            </a:r>
            <a:r>
              <a:rPr lang="ru-RU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с наставника с наставляемым, общение чаще в неформальной обстановке</a:t>
            </a:r>
          </a:p>
          <a:p>
            <a:endParaRPr lang="ru-RU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Опосредованно </a:t>
            </a:r>
            <a:r>
              <a:rPr lang="ru-RU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проявляется формально</a:t>
            </a:r>
            <a:r>
              <a:rPr lang="ru-RU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, путем советов, рекомендаций, личные контакты сводятся к минимуму</a:t>
            </a:r>
          </a:p>
          <a:p>
            <a:endParaRPr lang="ru-RU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Коллективное </a:t>
            </a:r>
            <a:r>
              <a:rPr lang="ru-RU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– распространяется на весь коллектив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957104" y="820425"/>
            <a:ext cx="3721170" cy="1597371"/>
            <a:chOff x="4593700" y="856361"/>
            <a:chExt cx="2804745" cy="317352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593700" y="856361"/>
              <a:ext cx="2804745" cy="3173520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730616" y="993277"/>
              <a:ext cx="2530913" cy="289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u="sng" kern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Диагностика, изучение ситуации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-установление доверительного контакта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-анализ проблемной ситуации</a:t>
              </a:r>
              <a:endParaRPr lang="ru-RU" sz="1600" kern="1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2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36815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</a:t>
            </a: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66843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  <a:p>
            <a:endParaRPr lang="ru-RU" sz="1400" dirty="0" smtClean="0">
              <a:solidFill>
                <a:srgbClr val="006699"/>
              </a:solidFill>
            </a:endParaRPr>
          </a:p>
          <a:p>
            <a:endParaRPr lang="ru-RU" sz="1400" dirty="0">
              <a:solidFill>
                <a:srgbClr val="0066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5846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 МЕТОДЫ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И ТЕХНОЛОГИИ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НАСТАВНИЧЕСТВА</a:t>
            </a:r>
          </a:p>
          <a:p>
            <a:pPr algn="ctr"/>
            <a:r>
              <a:rPr lang="ru-RU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«Колесо баланса»</a:t>
            </a:r>
            <a:endParaRPr lang="ru-RU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29335"/>
            <a:ext cx="8496944" cy="563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1684</TotalTime>
  <Words>372</Words>
  <Application>Microsoft Office PowerPoint</Application>
  <PresentationFormat>Экран (4:3)</PresentationFormat>
  <Paragraphs>195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     </vt:lpstr>
      <vt:lpstr>Наставничество   Наставничество - универсальная технология передачи опыта,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партнерстве.   Форма наставничества - способ реализации целевой модели через организацию работы наставнической пары или группы, участники которой находятся в заданной обстоятельствами  ролевой ситуации, определяемой основной деятельностью и позицией участников.   Программа наставничества - комплекс мероприятий, направленный на организацию взаимоотношений наставника и наставляемого в конкретных формах для получения ожидаемых результатов.  </vt:lpstr>
      <vt:lpstr>    </vt:lpstr>
      <vt:lpstr>            Нормативные документы    </vt:lpstr>
      <vt:lpstr>   </vt:lpstr>
      <vt:lpstr>Презентация PowerPoint</vt:lpstr>
      <vt:lpstr>            Этапы реализации наставничества    </vt:lpstr>
      <vt:lpstr> МЕТОДЫ И ТЕХНОЛОГИИ НАСТАВНИЧЕСТВА    </vt:lpstr>
      <vt:lpstr>                </vt:lpstr>
      <vt:lpstr>Презентация PowerPoint</vt:lpstr>
    </vt:vector>
  </TitlesOfParts>
  <Company>dum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повышения профессионального мастерства и  методической поддержки педагогических работников Государственных образовательных учреждений, находящихся в ведении Комитета по образованию  «Поддержка и развитие социальных инициатив обучающихся средствами ресурсов дополнительного образования»</dc:title>
  <dc:creator>metoduser</dc:creator>
  <cp:lastModifiedBy>metoduser</cp:lastModifiedBy>
  <cp:revision>185</cp:revision>
  <dcterms:created xsi:type="dcterms:W3CDTF">2017-04-24T09:15:07Z</dcterms:created>
  <dcterms:modified xsi:type="dcterms:W3CDTF">2021-09-15T13:29:27Z</dcterms:modified>
</cp:coreProperties>
</file>