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44" r:id="rId2"/>
  </p:sldMasterIdLst>
  <p:notesMasterIdLst>
    <p:notesMasterId r:id="rId10"/>
  </p:notesMasterIdLst>
  <p:sldIdLst>
    <p:sldId id="256" r:id="rId3"/>
    <p:sldId id="258" r:id="rId4"/>
    <p:sldId id="257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59BF2-D842-4454-82D7-35DE5EDEA4F0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39A67-F7BF-4937-83D8-C656209B3E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39A67-F7BF-4937-83D8-C656209B3E37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39A67-F7BF-4937-83D8-C656209B3E37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39A67-F7BF-4937-83D8-C656209B3E37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39A67-F7BF-4937-83D8-C656209B3E37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39A67-F7BF-4937-83D8-C656209B3E37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39A67-F7BF-4937-83D8-C656209B3E37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39A67-F7BF-4937-83D8-C656209B3E37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6DDB-1D83-484E-8C4E-0A3B69AB348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C3F0F55-CA9D-4902-ABE3-F1B4227A5F8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6DDB-1D83-484E-8C4E-0A3B69AB348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0F55-CA9D-4902-ABE3-F1B4227A5F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6DDB-1D83-484E-8C4E-0A3B69AB348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0F55-CA9D-4902-ABE3-F1B4227A5F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BD6DDB-1D83-484E-8C4E-0A3B69AB348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3F0F55-CA9D-4902-ABE3-F1B4227A5F8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6DDB-1D83-484E-8C4E-0A3B69AB348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3F0F55-CA9D-4902-ABE3-F1B4227A5F8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6DDB-1D83-484E-8C4E-0A3B69AB348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C3F0F55-CA9D-4902-ABE3-F1B4227A5F8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BD6DDB-1D83-484E-8C4E-0A3B69AB348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C3F0F55-CA9D-4902-ABE3-F1B4227A5F8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BD6DDB-1D83-484E-8C4E-0A3B69AB348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C3F0F55-CA9D-4902-ABE3-F1B4227A5F8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6DDB-1D83-484E-8C4E-0A3B69AB348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3F0F55-CA9D-4902-ABE3-F1B4227A5F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6DDB-1D83-484E-8C4E-0A3B69AB348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3F0F55-CA9D-4902-ABE3-F1B4227A5F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6DDB-1D83-484E-8C4E-0A3B69AB348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3F0F55-CA9D-4902-ABE3-F1B4227A5F8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6DDB-1D83-484E-8C4E-0A3B69AB348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0F55-CA9D-4902-ABE3-F1B4227A5F8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BD6DDB-1D83-484E-8C4E-0A3B69AB348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C3F0F55-CA9D-4902-ABE3-F1B4227A5F8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6DDB-1D83-484E-8C4E-0A3B69AB348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0F55-CA9D-4902-ABE3-F1B4227A5F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BD6DDB-1D83-484E-8C4E-0A3B69AB348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C3F0F55-CA9D-4902-ABE3-F1B4227A5F8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6DDB-1D83-484E-8C4E-0A3B69AB348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C3F0F55-CA9D-4902-ABE3-F1B4227A5F8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6DDB-1D83-484E-8C4E-0A3B69AB348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0F55-CA9D-4902-ABE3-F1B4227A5F8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6DDB-1D83-484E-8C4E-0A3B69AB348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0F55-CA9D-4902-ABE3-F1B4227A5F8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6DDB-1D83-484E-8C4E-0A3B69AB348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0F55-CA9D-4902-ABE3-F1B4227A5F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6DDB-1D83-484E-8C4E-0A3B69AB348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0F55-CA9D-4902-ABE3-F1B4227A5F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6DDB-1D83-484E-8C4E-0A3B69AB348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0F55-CA9D-4902-ABE3-F1B4227A5F8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6DDB-1D83-484E-8C4E-0A3B69AB348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C3F0F55-CA9D-4902-ABE3-F1B4227A5F8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BD6DDB-1D83-484E-8C4E-0A3B69AB348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C3F0F55-CA9D-4902-ABE3-F1B4227A5F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BD6DDB-1D83-484E-8C4E-0A3B69AB348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3F0F55-CA9D-4902-ABE3-F1B4227A5F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571480"/>
            <a:ext cx="7772400" cy="3857652"/>
          </a:xfrm>
        </p:spPr>
        <p:txBody>
          <a:bodyPr anchor="ctr">
            <a:noAutofit/>
          </a:bodyPr>
          <a:lstStyle/>
          <a:p>
            <a:pPr algn="ctr"/>
            <a:r>
              <a:rPr lang="ru-RU" sz="4000" b="1" dirty="0" smtClean="0"/>
              <a:t>Возможности создания языковой среды в учреждениях дополнительного образования</a:t>
            </a:r>
            <a:endParaRPr lang="ru-RU" sz="4800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4572008"/>
            <a:ext cx="8643998" cy="1200152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Черепова</a:t>
            </a:r>
            <a:r>
              <a:rPr lang="ru-RU" sz="2800" dirty="0" smtClean="0"/>
              <a:t> Надежда Юрьевна</a:t>
            </a:r>
          </a:p>
          <a:p>
            <a:r>
              <a:rPr lang="ru-RU" sz="2800" dirty="0" smtClean="0"/>
              <a:t>Канд. психол. </a:t>
            </a:r>
            <a:r>
              <a:rPr lang="ru-RU" sz="2800" dirty="0" smtClean="0"/>
              <a:t>н</a:t>
            </a:r>
            <a:r>
              <a:rPr lang="ru-RU" sz="2800" dirty="0" smtClean="0"/>
              <a:t>аук, доцент Великолукского филиала ПГУПС Императора Александра </a:t>
            </a:r>
            <a:r>
              <a:rPr lang="en-US" sz="2800" dirty="0" smtClean="0"/>
              <a:t>I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obshhenie_iry.jpg"/>
          <p:cNvPicPr>
            <a:picLocks noChangeAspect="1"/>
          </p:cNvPicPr>
          <p:nvPr/>
        </p:nvPicPr>
        <p:blipFill>
          <a:blip r:embed="rId3" cstate="print">
            <a:lum bright="28000"/>
          </a:blip>
          <a:stretch>
            <a:fillRect/>
          </a:stretch>
        </p:blipFill>
        <p:spPr>
          <a:xfrm>
            <a:off x="4714876" y="3911600"/>
            <a:ext cx="4178300" cy="29464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4300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Характеристики </a:t>
            </a:r>
            <a:r>
              <a:rPr lang="ru-RU" b="1" dirty="0" smtClean="0"/>
              <a:t>образования в пространстве языковой среды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186766" cy="5124472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/>
              <a:t>Использование аутентичного материала </a:t>
            </a:r>
            <a:r>
              <a:rPr lang="ru-RU" sz="3200" dirty="0" smtClean="0"/>
              <a:t>и в </a:t>
            </a:r>
            <a:r>
              <a:rPr lang="ru-RU" sz="3200" dirty="0" smtClean="0"/>
              <a:t>форм, свойственных </a:t>
            </a:r>
            <a:r>
              <a:rPr lang="ru-RU" sz="3200" dirty="0" smtClean="0"/>
              <a:t>обычной коммуникации </a:t>
            </a:r>
            <a:r>
              <a:rPr lang="ru-RU" sz="3200" dirty="0" smtClean="0"/>
              <a:t>и взаимодействию;</a:t>
            </a:r>
            <a:endParaRPr lang="ru-RU" sz="3200" dirty="0" smtClean="0"/>
          </a:p>
          <a:p>
            <a:pPr lvl="0"/>
            <a:r>
              <a:rPr lang="ru-RU" sz="3200" dirty="0" smtClean="0"/>
              <a:t>Работа с естественно возникающими ситуациями непонимания; </a:t>
            </a:r>
            <a:endParaRPr lang="ru-RU" sz="3200" dirty="0" smtClean="0"/>
          </a:p>
          <a:p>
            <a:pPr lvl="0"/>
            <a:r>
              <a:rPr lang="ru-RU" sz="3200" dirty="0" smtClean="0"/>
              <a:t>Коммуникация в разновозрастных, </a:t>
            </a:r>
            <a:r>
              <a:rPr lang="ru-RU" sz="3200" dirty="0" err="1" smtClean="0"/>
              <a:t>разноуровневых</a:t>
            </a:r>
            <a:r>
              <a:rPr lang="ru-RU" sz="3200" dirty="0" smtClean="0"/>
              <a:t>  группах</a:t>
            </a:r>
            <a:r>
              <a:rPr lang="ru-RU" sz="32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Механизмы усвоения родного языка </a:t>
            </a:r>
            <a:endParaRPr lang="ru-RU" sz="4000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715436" cy="5124472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/>
              <a:t>осознание ситуации коммуникации, её типа;</a:t>
            </a:r>
          </a:p>
          <a:p>
            <a:pPr lvl="0"/>
            <a:r>
              <a:rPr lang="ru-RU" sz="2800" dirty="0" smtClean="0"/>
              <a:t>идеальная фиксация предмета коммуникации – смысла, который нужно передать или понять;</a:t>
            </a:r>
          </a:p>
          <a:p>
            <a:pPr lvl="0"/>
            <a:r>
              <a:rPr lang="ru-RU" sz="2800" dirty="0" smtClean="0"/>
              <a:t>фиксация смысла в виде знака – слова;</a:t>
            </a:r>
          </a:p>
          <a:p>
            <a:pPr lvl="0"/>
            <a:r>
              <a:rPr lang="ru-RU" sz="2800" dirty="0" smtClean="0"/>
              <a:t>обобщение похожих ситуаций коммуникации;</a:t>
            </a:r>
          </a:p>
          <a:p>
            <a:pPr lvl="0"/>
            <a:r>
              <a:rPr lang="ru-RU" sz="2800" dirty="0" smtClean="0"/>
              <a:t>перенос знака в аналогичные ситуации коммуникации;</a:t>
            </a:r>
          </a:p>
          <a:p>
            <a:pPr lvl="0"/>
            <a:r>
              <a:rPr lang="ru-RU" sz="2800" dirty="0" smtClean="0"/>
              <a:t>абстрагирование знака от ситуации коммуникации;</a:t>
            </a:r>
          </a:p>
          <a:p>
            <a:pPr lvl="0"/>
            <a:r>
              <a:rPr lang="ru-RU" sz="2800" dirty="0" smtClean="0"/>
              <a:t>распознавание  разных слов-знаков в одинаковых ситуациях</a:t>
            </a:r>
            <a:r>
              <a:rPr lang="ru-RU" sz="2800" dirty="0" smtClean="0"/>
              <a:t>.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1143000"/>
          </a:xfrm>
        </p:spPr>
        <p:txBody>
          <a:bodyPr anchor="ctr">
            <a:noAutofit/>
          </a:bodyPr>
          <a:lstStyle/>
          <a:p>
            <a:pPr algn="ctr"/>
            <a:r>
              <a:rPr lang="ru-RU" b="1" dirty="0" smtClean="0"/>
              <a:t>Методика создания языковой среды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501122" cy="54102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Анализ и </a:t>
            </a:r>
            <a:r>
              <a:rPr lang="ru-RU" sz="3200" dirty="0" err="1" smtClean="0"/>
              <a:t>типологизация</a:t>
            </a:r>
            <a:r>
              <a:rPr lang="ru-RU" sz="3200" dirty="0" smtClean="0"/>
              <a:t> ситуаций;</a:t>
            </a:r>
          </a:p>
          <a:p>
            <a:r>
              <a:rPr lang="ru-RU" sz="3200" dirty="0" smtClean="0"/>
              <a:t>Проектирование траекторий развития обучающихся;</a:t>
            </a:r>
          </a:p>
          <a:p>
            <a:pPr marL="273050" indent="-273050">
              <a:tabLst>
                <a:tab pos="355600" algn="l"/>
              </a:tabLst>
            </a:pPr>
            <a:r>
              <a:rPr lang="ru-RU" sz="3200" dirty="0" smtClean="0"/>
              <a:t>Разработка методов включения </a:t>
            </a:r>
            <a:r>
              <a:rPr lang="ru-RU" sz="3200" dirty="0" smtClean="0"/>
              <a:t>обучающихся в  ситуации межкультурного </a:t>
            </a:r>
            <a:r>
              <a:rPr lang="ru-RU" sz="3200" dirty="0" smtClean="0"/>
              <a:t>взаимодействия.</a:t>
            </a:r>
            <a:endParaRPr lang="ru-RU" sz="3200" dirty="0"/>
          </a:p>
        </p:txBody>
      </p:sp>
      <p:pic>
        <p:nvPicPr>
          <p:cNvPr id="4" name="Рисунок 3" descr="22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46" y="4138310"/>
            <a:ext cx="3143272" cy="2475442"/>
          </a:xfrm>
          <a:prstGeom prst="rect">
            <a:avLst/>
          </a:prstGeom>
        </p:spPr>
      </p:pic>
      <p:pic>
        <p:nvPicPr>
          <p:cNvPr id="5" name="Рисунок 4" descr="polozhitelnye-jemocii-300x22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7" y="4714884"/>
            <a:ext cx="3443597" cy="18707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4400" b="1" dirty="0" smtClean="0"/>
              <a:t>Типы языковых ситуаций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214422"/>
            <a:ext cx="7772400" cy="5286412"/>
          </a:xfrm>
        </p:spPr>
        <p:txBody>
          <a:bodyPr>
            <a:normAutofit/>
          </a:bodyPr>
          <a:lstStyle/>
          <a:p>
            <a:pPr lvl="0" fontAlgn="base" hangingPunct="0"/>
            <a:r>
              <a:rPr lang="ru-RU" sz="2800" dirty="0" smtClean="0"/>
              <a:t>формально-речевые </a:t>
            </a:r>
            <a:r>
              <a:rPr lang="ru-RU" sz="2800" dirty="0" smtClean="0"/>
              <a:t>ситуации;</a:t>
            </a:r>
            <a:endParaRPr lang="ru-RU" sz="2800" dirty="0" smtClean="0"/>
          </a:p>
          <a:p>
            <a:pPr lvl="0" fontAlgn="base" hangingPunct="0"/>
            <a:r>
              <a:rPr lang="ru-RU" sz="2800" dirty="0" smtClean="0"/>
              <a:t>игровые </a:t>
            </a:r>
            <a:r>
              <a:rPr lang="ru-RU" sz="2800" dirty="0" smtClean="0"/>
              <a:t>ситуации;</a:t>
            </a:r>
            <a:endParaRPr lang="ru-RU" sz="2800" dirty="0" smtClean="0"/>
          </a:p>
          <a:p>
            <a:pPr lvl="0" fontAlgn="base" hangingPunct="0"/>
            <a:r>
              <a:rPr lang="ru-RU" sz="2800" dirty="0" smtClean="0"/>
              <a:t>познавательные и учебные ситуации;</a:t>
            </a:r>
          </a:p>
          <a:p>
            <a:pPr lvl="0" fontAlgn="base" hangingPunct="0"/>
            <a:r>
              <a:rPr lang="ru-RU" sz="2800" dirty="0" smtClean="0"/>
              <a:t>морально-этические ситуации и ситуации конфликтов;</a:t>
            </a:r>
          </a:p>
          <a:p>
            <a:pPr lvl="0" fontAlgn="base" hangingPunct="0"/>
            <a:r>
              <a:rPr lang="ru-RU" sz="2800" dirty="0" smtClean="0"/>
              <a:t>организационно-управленческие, </a:t>
            </a:r>
            <a:r>
              <a:rPr lang="ru-RU" sz="2800" dirty="0" err="1" smtClean="0"/>
              <a:t>деятельностные</a:t>
            </a:r>
            <a:r>
              <a:rPr lang="ru-RU" sz="2800" dirty="0" smtClean="0"/>
              <a:t>  ситуации.</a:t>
            </a:r>
            <a:endParaRPr lang="ru-RU" sz="2800" dirty="0" smtClean="0"/>
          </a:p>
          <a:p>
            <a:endParaRPr lang="ru-RU" dirty="0"/>
          </a:p>
        </p:txBody>
      </p:sp>
      <p:pic>
        <p:nvPicPr>
          <p:cNvPr id="4" name="Рисунок 3" descr="zanyatiya_po_tvorchestvu_gvp_yahtennaya_happy_nest_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46" y="4375554"/>
            <a:ext cx="2947988" cy="2210991"/>
          </a:xfrm>
          <a:prstGeom prst="rect">
            <a:avLst/>
          </a:prstGeom>
        </p:spPr>
      </p:pic>
      <p:pic>
        <p:nvPicPr>
          <p:cNvPr id="6" name="Рисунок 5" descr="map580-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4500570"/>
            <a:ext cx="2571768" cy="2155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rticle.jpg"/>
          <p:cNvPicPr>
            <a:picLocks noChangeAspect="1"/>
          </p:cNvPicPr>
          <p:nvPr/>
        </p:nvPicPr>
        <p:blipFill>
          <a:blip r:embed="rId3" cstate="print">
            <a:lum bright="58000" contrast="-36000"/>
          </a:blip>
          <a:stretch>
            <a:fillRect/>
          </a:stretch>
        </p:blipFill>
        <p:spPr>
          <a:xfrm>
            <a:off x="214282" y="1214422"/>
            <a:ext cx="8569358" cy="538602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ru-RU" sz="4400" b="1" dirty="0" smtClean="0"/>
              <a:t>Принципы создания языковой среды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1643050"/>
            <a:ext cx="7772400" cy="4910158"/>
          </a:xfrm>
        </p:spPr>
        <p:txBody>
          <a:bodyPr>
            <a:normAutofit/>
          </a:bodyPr>
          <a:lstStyle/>
          <a:p>
            <a:pPr lvl="0" fontAlgn="base" hangingPunct="0"/>
            <a:r>
              <a:rPr lang="ru-RU" dirty="0" smtClean="0"/>
              <a:t>Соответствие содержания обучения личному </a:t>
            </a:r>
            <a:r>
              <a:rPr lang="ru-RU" dirty="0" smtClean="0"/>
              <a:t>опыту обучающихся, </a:t>
            </a:r>
            <a:r>
              <a:rPr lang="ru-RU" dirty="0" smtClean="0"/>
              <a:t>их интеллектуальным возможностям </a:t>
            </a:r>
            <a:r>
              <a:rPr lang="ru-RU" dirty="0" smtClean="0"/>
              <a:t>и </a:t>
            </a:r>
            <a:r>
              <a:rPr lang="ru-RU" dirty="0" smtClean="0"/>
              <a:t>возможностям </a:t>
            </a:r>
            <a:r>
              <a:rPr lang="ru-RU" dirty="0" smtClean="0"/>
              <a:t>самовыражения на родном языке; </a:t>
            </a:r>
          </a:p>
          <a:p>
            <a:pPr lvl="0" fontAlgn="base" hangingPunct="0"/>
            <a:r>
              <a:rPr lang="ru-RU" dirty="0" smtClean="0"/>
              <a:t>Использование аутентичных материалов, представляющих </a:t>
            </a:r>
            <a:r>
              <a:rPr lang="ru-RU" dirty="0" smtClean="0"/>
              <a:t>культурную значимость, </a:t>
            </a:r>
            <a:r>
              <a:rPr lang="ru-RU" dirty="0" smtClean="0"/>
              <a:t>являющихся </a:t>
            </a:r>
            <a:r>
              <a:rPr lang="ru-RU" dirty="0" smtClean="0"/>
              <a:t>культурным </a:t>
            </a:r>
            <a:r>
              <a:rPr lang="ru-RU" dirty="0" smtClean="0"/>
              <a:t>достоянием;</a:t>
            </a:r>
            <a:endParaRPr lang="ru-RU" dirty="0" smtClean="0"/>
          </a:p>
          <a:p>
            <a:pPr lvl="0" fontAlgn="base" hangingPunct="0"/>
            <a:r>
              <a:rPr lang="ru-RU" dirty="0" smtClean="0"/>
              <a:t>Интеграция видов </a:t>
            </a:r>
            <a:r>
              <a:rPr lang="ru-RU" dirty="0" smtClean="0"/>
              <a:t>деятельности, адекватных для возраста обучающихся.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ru-RU" sz="4400" b="1" dirty="0" smtClean="0"/>
              <a:t>Диагностика </a:t>
            </a:r>
            <a:r>
              <a:rPr lang="ru-RU" sz="4400" b="1" dirty="0" smtClean="0"/>
              <a:t>состояния языковой среды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447800"/>
            <a:ext cx="4500594" cy="49101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Административно-управленческий критерий</a:t>
            </a:r>
          </a:p>
          <a:p>
            <a:r>
              <a:rPr lang="ru-RU" sz="3200" dirty="0" smtClean="0"/>
              <a:t>Методико-педагогический критерий</a:t>
            </a:r>
          </a:p>
          <a:p>
            <a:r>
              <a:rPr lang="ru-RU" sz="3200" dirty="0" smtClean="0"/>
              <a:t>Антропологический</a:t>
            </a:r>
            <a:r>
              <a:rPr lang="ru-RU" sz="3200" dirty="0" smtClean="0"/>
              <a:t> критерий</a:t>
            </a:r>
            <a:endParaRPr lang="ru-RU" sz="3200" dirty="0" smtClean="0"/>
          </a:p>
          <a:p>
            <a:r>
              <a:rPr lang="ru-RU" sz="3200" dirty="0" smtClean="0"/>
              <a:t>Семейный </a:t>
            </a:r>
            <a:r>
              <a:rPr lang="ru-RU" sz="3200" dirty="0" smtClean="0"/>
              <a:t>критерий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pic>
        <p:nvPicPr>
          <p:cNvPr id="4" name="Рисунок 3" descr="погружение-150x1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1428736"/>
            <a:ext cx="3429024" cy="2428892"/>
          </a:xfrm>
          <a:prstGeom prst="rect">
            <a:avLst/>
          </a:prstGeom>
        </p:spPr>
      </p:pic>
      <p:pic>
        <p:nvPicPr>
          <p:cNvPr id="6" name="Рисунок 5" descr="Погружение-300x17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42" y="4214818"/>
            <a:ext cx="3716428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148</TotalTime>
  <Words>223</Words>
  <Application>Microsoft Office PowerPoint</Application>
  <PresentationFormat>Экран (4:3)</PresentationFormat>
  <Paragraphs>41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Справедливость</vt:lpstr>
      <vt:lpstr>Обычная</vt:lpstr>
      <vt:lpstr>Возможности создания языковой среды в учреждениях дополнительного образования</vt:lpstr>
      <vt:lpstr>Характеристики образования в пространстве языковой среды</vt:lpstr>
      <vt:lpstr>Механизмы усвоения родного языка </vt:lpstr>
      <vt:lpstr>Методика создания языковой среды</vt:lpstr>
      <vt:lpstr>Типы языковых ситуаций</vt:lpstr>
      <vt:lpstr>Принципы создания языковой среды</vt:lpstr>
      <vt:lpstr>Диагностика состояния языковой среды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Возможности создания языковой среды в учреждениях дополнительного образования</dc:title>
  <dc:creator>Пользователь Windows</dc:creator>
  <cp:lastModifiedBy>Пользователь Windows</cp:lastModifiedBy>
  <cp:revision>15</cp:revision>
  <dcterms:created xsi:type="dcterms:W3CDTF">2015-04-19T16:27:38Z</dcterms:created>
  <dcterms:modified xsi:type="dcterms:W3CDTF">2015-04-19T18:56:15Z</dcterms:modified>
</cp:coreProperties>
</file>