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5" r:id="rId9"/>
    <p:sldId id="263" r:id="rId10"/>
    <p:sldId id="264" r:id="rId11"/>
    <p:sldId id="272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6" autoAdjust="0"/>
  </p:normalViewPr>
  <p:slideViewPr>
    <p:cSldViewPr>
      <p:cViewPr>
        <p:scale>
          <a:sx n="107" d="100"/>
          <a:sy n="107" d="100"/>
        </p:scale>
        <p:origin x="-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2" y="7144"/>
            <a:ext cx="9144000" cy="69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2985" y="178392"/>
            <a:ext cx="4097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Фрунзенский</a:t>
            </a:r>
            <a:r>
              <a:rPr lang="ru-RU" sz="28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 район</a:t>
            </a:r>
            <a:endParaRPr lang="ru-RU" sz="2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143" y="1196752"/>
            <a:ext cx="8928991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Системный </a:t>
            </a: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подход к организации методического 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сопровождения деятельности </a:t>
            </a: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специалистов воспитательных служб и педагогов дополнительного 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образования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977" y="5373216"/>
            <a:ext cx="7983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Иванова Елена </a:t>
            </a:r>
            <a:r>
              <a:rPr lang="ru-RU" sz="2400" b="1" i="1" cap="none" spc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Тасолтановна</a:t>
            </a: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ru-RU" sz="24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з</a:t>
            </a: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аместитель директора </a:t>
            </a:r>
          </a:p>
          <a:p>
            <a:pPr algn="r">
              <a:spcBef>
                <a:spcPts val="0"/>
              </a:spcBef>
            </a:pP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ГБОУ </a:t>
            </a: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ДППО ЦПКС «ИМЦ</a:t>
            </a:r>
            <a:r>
              <a:rPr lang="ru-RU" sz="24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» Фрунзенского района</a:t>
            </a:r>
            <a:endParaRPr lang="ru-RU" sz="2400" b="1" i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930219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Этноклуб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цикл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семинаров 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совместный проект </a:t>
            </a: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дружбы».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в творческой группе участники из 16 ГБОУ района: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руководители, учителя, педагоги-организаторы, воспитатели групп продленного дня, педагоги дополнительного образования, заместители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ГБОУ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творческая группа 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Этноклуб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Temp\Временные файлы Интернета\Content.IE5\KR1G9RLX\Фестиваль Этноклуб 8 шк 05.04.13 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28733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Temp\Временные файлы Интернета\Content.IE5\4XO87QG3\Фестиваль Этноклуб 8 шк 05.04.13 0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028733"/>
            <a:ext cx="4283969" cy="285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деятельность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56"/>
          <a:stretch/>
        </p:blipFill>
        <p:spPr bwMode="auto">
          <a:xfrm>
            <a:off x="467544" y="1052735"/>
            <a:ext cx="7011544" cy="32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19034" r="20185"/>
          <a:stretch/>
        </p:blipFill>
        <p:spPr bwMode="auto">
          <a:xfrm>
            <a:off x="3635896" y="2924944"/>
            <a:ext cx="5031402" cy="37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координации всех районных служб, субъектов образовательного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marL="109728" lvl="0" indent="0"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спектр форм информационно-методической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  <a:p>
            <a:pPr marL="109728" lvl="0" indent="0"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отработанные механизмы взаимодействия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ГБДОУ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 и взрослых по реализации совместных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проектов,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</a:p>
          <a:p>
            <a:pPr marL="109728" lvl="0" indent="0"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децентрализация информационных потоков,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обновление и предоставление информации</a:t>
            </a:r>
          </a:p>
          <a:p>
            <a:pPr marL="109728" lvl="0" indent="0"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установившиеся связи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учреждениями  и службами города, решающими вопросы воспитания и дополнительного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квалификации педагогов: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Фотографии Купчино. Памятник Г. К. Жукову - AllKupchin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" y="61006"/>
            <a:ext cx="4627173" cy="307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итераторские мостки Санкт-Петербург отзывы. Достопримечател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1" y="0"/>
            <a:ext cx="4379979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0_5eda6_8df4299c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/>
          <a:stretch/>
        </p:blipFill>
        <p:spPr bwMode="auto">
          <a:xfrm>
            <a:off x="4707607" y="3291543"/>
            <a:ext cx="4328890" cy="343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Военно-исторический Форум (XV, XVII-XVIII-XIX век) Даманский-1969. Диорама боя 15 март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50"/>
          <a:stretch/>
        </p:blipFill>
        <p:spPr bwMode="auto">
          <a:xfrm>
            <a:off x="0" y="3284984"/>
            <a:ext cx="4821418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а санкт петербурга купчин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3" y="1556792"/>
            <a:ext cx="3904105" cy="4008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1483" y="2937600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08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81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Районная программа «Воспитание»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Целевые проекты: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Урок правопорядка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(ЦПМСС),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Гражданское и патриотическое воспитание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(ДДЮТ), 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Толерантность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(ЦВР),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«Мир семьи большой и добрый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lang="ru-RU" sz="2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196850"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Целевые проекты: </a:t>
            </a:r>
            <a:endParaRPr lang="ru-RU" sz="22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Интеллектуальное конкурсное движение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(ЦВР),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Купчинские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юношеские чтения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(ЦВР, ИМЦ, ДДЮТ, ЦПМСС), 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Содружество увлеченных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(ЦВР, ДДЮТ)</a:t>
            </a:r>
            <a:endParaRPr lang="ru-RU" sz="2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105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Целевые проекты: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 надеждой на будущее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(ЦПМСС),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«Экология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(ДДЮТ),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Физкультура и спорт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(СДЮШОР-1, ГБОУ № 322), 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Программа «Здоровье в школе» (ИМЦ)</a:t>
            </a:r>
            <a:endParaRPr lang="ru-RU" sz="2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6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0" y="908720"/>
            <a:ext cx="3581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«Гражданин мира»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90858" y="2492896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«Одаренные дети»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3161" y="4555976"/>
            <a:ext cx="449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«Экология и здоровье»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районных мероприятиях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(конкурсах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фестивалях, соревнованиях и др.) участвуют более 25000 обучающихся - дети и подростки всех учреждений района (ГБДОУ, ГБОУ, УДОД,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ПМК)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2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40729" cy="190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xfHy4vbQo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327" y="2204864"/>
            <a:ext cx="2988072" cy="199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o0qxy6pw60Q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75148" cy="190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artem@straylight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6832"/>
            <a:ext cx="3096344" cy="190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8dVFP_zTPSs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3"/>
            <a:ext cx="2736304" cy="196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271" y="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rgbClr val="DD2335"/>
                </a:solidFill>
                <a:latin typeface="Bookman Old Style" pitchFamily="18" charset="0"/>
              </a:rPr>
              <a:t> </a:t>
            </a:r>
            <a:r>
              <a:rPr lang="ru-RU" sz="2200" dirty="0">
                <a:solidFill>
                  <a:srgbClr val="DD2335"/>
                </a:solidFill>
                <a:latin typeface="Bookman Old Style" pitchFamily="18" charset="0"/>
              </a:rPr>
              <a:t>Координация деятельности ОУ по реализации  мероприятий </a:t>
            </a:r>
            <a:r>
              <a:rPr lang="ru-RU" sz="2200" dirty="0" smtClean="0">
                <a:solidFill>
                  <a:srgbClr val="DD2335"/>
                </a:solidFill>
                <a:latin typeface="Bookman Old Style" pitchFamily="18" charset="0"/>
              </a:rPr>
              <a:t>программы «Воспитание</a:t>
            </a:r>
            <a:r>
              <a:rPr lang="ru-RU" sz="2700" dirty="0" smtClean="0">
                <a:solidFill>
                  <a:srgbClr val="DD2335"/>
                </a:solidFill>
                <a:latin typeface="Bookman Old Style" pitchFamily="18" charset="0"/>
              </a:rPr>
              <a:t>»</a:t>
            </a:r>
            <a:endParaRPr lang="ru-RU" dirty="0"/>
          </a:p>
        </p:txBody>
      </p:sp>
      <p:pic>
        <p:nvPicPr>
          <p:cNvPr id="1026" name="Picture 2" descr="D:\Temp\Временные файлы Интернета\Content.IE5\U15AM3CG\ЛОго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56" y="707675"/>
            <a:ext cx="1818944" cy="11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yembl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91907"/>
            <a:ext cx="1292953" cy="12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logo_ct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71" y="3933056"/>
            <a:ext cx="2067063" cy="10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85" y="5236440"/>
            <a:ext cx="2430741" cy="9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087405" y="2011555"/>
            <a:ext cx="1705860" cy="1628289"/>
            <a:chOff x="6732240" y="1416450"/>
            <a:chExt cx="2115762" cy="298047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732240" y="1416450"/>
              <a:ext cx="2115762" cy="298047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13" descr="ЦЭВ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507" y="2454877"/>
              <a:ext cx="1392651" cy="194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55803" y="1538410"/>
              <a:ext cx="1812154" cy="98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внешкольной работы</a:t>
              </a:r>
              <a:endPara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74271" y="1288173"/>
            <a:ext cx="627120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ГБОУ ДОД ДДЮТ Фрунзенского района - районный опорный центр по гражданскому и патриотическому воспитанию и работе детских общественных объединений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ГБОУ ДОД ЦВР -  районный опорный центр по социализации детей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ГБОУ ДОД ЦТТ «Мотор» - районный опорный центр по безопасности дорожного движения;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ГБОУ СОШ № 322 - районный опорный центр по координации школьных спортивных клубов и организации спортивно-массовой работы с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 «ИМЦ»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координирует деятельность ГБОУ по реализации Программы, курирует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повышению квалификации педагогических работников;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 ЦПМСС – опорный центр по профилактике правонарушений и наркозависимости среди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«Система повышения квалификации»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457200" y="13716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Цель</a:t>
            </a:r>
            <a:r>
              <a:rPr lang="ru-RU" sz="20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:</a:t>
            </a:r>
            <a:r>
              <a:rPr lang="ru-RU" sz="20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повышение квалификации специалистов воспитательных служб, педагогов дополнительного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образования </a:t>
            </a:r>
          </a:p>
          <a:p>
            <a:pPr>
              <a:defRPr/>
            </a:pPr>
            <a:endParaRPr lang="ru-RU" sz="2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Курсы повышения квалификации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Организация работы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РМО</a:t>
            </a:r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Конкурсы 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педагогического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мастерства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Конкурс РМО</a:t>
            </a:r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Индивидуальное 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 групповое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консультирование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Корпоративное обучение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Дистанционное обучение</a:t>
            </a:r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Ежегодно участниками мероприятий  становятся более </a:t>
            </a:r>
            <a:r>
              <a:rPr lang="ru-RU" sz="20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2500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35578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31540" y="203536"/>
            <a:ext cx="8461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методического сопровождения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7504" y="168762"/>
            <a:ext cx="8785220" cy="5533393"/>
            <a:chOff x="774" y="804"/>
            <a:chExt cx="10449" cy="6242"/>
          </a:xfrm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1134" y="1408"/>
              <a:ext cx="10089" cy="637"/>
            </a:xfrm>
            <a:prstGeom prst="downArrowCallout">
              <a:avLst>
                <a:gd name="adj1" fmla="val 285000"/>
                <a:gd name="adj2" fmla="val 285000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Управление – специалисты отдела образования администрации Фрунзенского района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57" y="2186"/>
              <a:ext cx="5940" cy="1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Методисты ИМЦ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u="sng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ДДЮТ, ЦВР, ЦДЮТТ «Мотор», </a:t>
              </a:r>
              <a:endPara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u="sng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СДЮШОР, ЦПМСС</a:t>
              </a:r>
              <a:endPara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74" y="80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114" y="5786"/>
              <a:ext cx="594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Администрация ГБДОУ,</a:t>
              </a:r>
              <a:r>
                <a:rPr kumimoji="0" lang="ru-RU" altLang="ru-RU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ГБОУ, 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специалисты воспитательных служб, педагоги ОУ, педагоги дополнительного образования, 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обучающиеся,  родители, общественность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3141" y="3806"/>
              <a:ext cx="5940" cy="1440"/>
            </a:xfrm>
            <a:prstGeom prst="downArrowCallout">
              <a:avLst>
                <a:gd name="adj1" fmla="val 103125"/>
                <a:gd name="adj2" fmla="val 103125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Координация деятельности, анализ, планирование, прогнозирование,  методическое сопровождение, обучение. 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организация мероприятий</a:t>
              </a: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5814" y="5246"/>
              <a:ext cx="540" cy="54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230" y="2186"/>
              <a:ext cx="749" cy="4860"/>
            </a:xfrm>
            <a:prstGeom prst="upDownArrow">
              <a:avLst>
                <a:gd name="adj1" fmla="val 50000"/>
                <a:gd name="adj2" fmla="val 864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9234" y="2186"/>
              <a:ext cx="790" cy="4860"/>
            </a:xfrm>
            <a:prstGeom prst="upDownArrow">
              <a:avLst>
                <a:gd name="adj1" fmla="val 50000"/>
                <a:gd name="adj2" fmla="val 8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538" y="2186"/>
              <a:ext cx="685" cy="4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Система коррекционных мер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1134" y="2186"/>
              <a:ext cx="729" cy="4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Диагностика и анализ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достигаемых результатов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и 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11"/>
          <a:stretch/>
        </p:blipFill>
        <p:spPr bwMode="auto">
          <a:xfrm>
            <a:off x="179512" y="692696"/>
            <a:ext cx="6264696" cy="28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/>
          <a:stretch/>
        </p:blipFill>
        <p:spPr bwMode="auto">
          <a:xfrm>
            <a:off x="1043608" y="1844824"/>
            <a:ext cx="6863435" cy="31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7" t="20360" r="13583"/>
          <a:stretch/>
        </p:blipFill>
        <p:spPr bwMode="auto">
          <a:xfrm>
            <a:off x="3097062" y="2564904"/>
            <a:ext cx="5770063" cy="34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6" t="23012" r="25616" b="8996"/>
          <a:stretch/>
        </p:blipFill>
        <p:spPr bwMode="auto">
          <a:xfrm>
            <a:off x="4286194" y="4141676"/>
            <a:ext cx="4539718" cy="25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92488" cy="351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и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59000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19034" r="20185"/>
          <a:stretch/>
        </p:blipFill>
        <p:spPr bwMode="auto">
          <a:xfrm>
            <a:off x="3923928" y="2780928"/>
            <a:ext cx="5031402" cy="37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семинары……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adm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дагогический%20форум%20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2" y="3573016"/>
            <a:ext cx="3528392" cy="227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D:\Пользователь\Downloads\Фестиваль Этноклуб 8 шк 05.04.13 06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9"/>
          <a:stretch/>
        </p:blipFill>
        <p:spPr bwMode="auto">
          <a:xfrm>
            <a:off x="5469973" y="1124744"/>
            <a:ext cx="355336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урсы%20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73" y="3557485"/>
            <a:ext cx="3278491" cy="229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195943" y="2091071"/>
            <a:ext cx="2816077" cy="173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575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Презентация PowerPoint</vt:lpstr>
      <vt:lpstr>Районная программа «Воспитание»</vt:lpstr>
      <vt:lpstr>Презентация PowerPoint</vt:lpstr>
      <vt:lpstr> Координация деятельности ОУ по реализации  мероприятий программы «Воспитание»</vt:lpstr>
      <vt:lpstr>Презентация PowerPoint</vt:lpstr>
      <vt:lpstr>Презентация PowerPoint</vt:lpstr>
      <vt:lpstr>Информационная поддержка и  сопровождение </vt:lpstr>
      <vt:lpstr>Информационная поддержка и сопровождение</vt:lpstr>
      <vt:lpstr>Конкурсы, семинары……</vt:lpstr>
      <vt:lpstr>Районная творческая группа «Этноклуб»</vt:lpstr>
      <vt:lpstr>Аналитическая деятельность</vt:lpstr>
      <vt:lpstr>Особенности системы  повышения квалификации педагогов: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Фрунзенский район</dc:title>
  <dc:creator>User</dc:creator>
  <cp:lastModifiedBy>homeuser</cp:lastModifiedBy>
  <cp:revision>43</cp:revision>
  <dcterms:created xsi:type="dcterms:W3CDTF">2014-03-10T20:12:01Z</dcterms:created>
  <dcterms:modified xsi:type="dcterms:W3CDTF">2015-04-23T22:08:27Z</dcterms:modified>
</cp:coreProperties>
</file>