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6" r:id="rId15"/>
    <p:sldId id="271" r:id="rId16"/>
    <p:sldId id="274" r:id="rId17"/>
    <p:sldId id="273" r:id="rId18"/>
    <p:sldId id="272" r:id="rId19"/>
    <p:sldId id="275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735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4660"/>
  </p:normalViewPr>
  <p:slideViewPr>
    <p:cSldViewPr>
      <p:cViewPr varScale="1">
        <p:scale>
          <a:sx n="86" d="100"/>
          <a:sy n="86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BE5634-1989-4FA6-A587-C111DDCF9C0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5022C3-BFDD-471B-8840-027B458A798A}">
      <dgm:prSet phldrT="[Текст]" custT="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FE9FD13-9DEC-451F-846B-69F998C7BE4B}" type="parTrans" cxnId="{7572FE0E-199C-4566-9098-60B5442621C3}">
      <dgm:prSet/>
      <dgm:spPr/>
      <dgm:t>
        <a:bodyPr/>
        <a:lstStyle/>
        <a:p>
          <a:endParaRPr lang="ru-RU"/>
        </a:p>
      </dgm:t>
    </dgm:pt>
    <dgm:pt modelId="{82A1799C-F2EB-49E2-BF97-C6A1204361C6}" type="sibTrans" cxnId="{7572FE0E-199C-4566-9098-60B5442621C3}">
      <dgm:prSet/>
      <dgm:spPr/>
      <dgm:t>
        <a:bodyPr/>
        <a:lstStyle/>
        <a:p>
          <a:endParaRPr lang="ru-RU"/>
        </a:p>
      </dgm:t>
    </dgm:pt>
    <dgm:pt modelId="{D5998865-8166-49CB-AAA1-9AD897B05B5B}">
      <dgm:prSet phldrT="[Текст]" custT="1"/>
      <dgm:spPr>
        <a:solidFill>
          <a:srgbClr val="00B0F0"/>
        </a:solidFill>
      </dgm:spPr>
      <dgm:t>
        <a:bodyPr/>
        <a:lstStyle/>
        <a:p>
          <a:pPr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/>
            <a:t>Педагогический потенциал</a:t>
          </a:r>
          <a:endParaRPr lang="ru-RU" sz="2000" dirty="0"/>
        </a:p>
      </dgm:t>
    </dgm:pt>
    <dgm:pt modelId="{FE7B516F-264E-4DCA-A7F0-60DF278FED0E}" type="parTrans" cxnId="{4E53B998-F32A-4A90-B12E-ACBAD712ABCB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8C4AF131-5958-4077-A51E-43B26EA358C3}" type="sibTrans" cxnId="{4E53B998-F32A-4A90-B12E-ACBAD712ABCB}">
      <dgm:prSet/>
      <dgm:spPr/>
      <dgm:t>
        <a:bodyPr/>
        <a:lstStyle/>
        <a:p>
          <a:endParaRPr lang="ru-RU"/>
        </a:p>
      </dgm:t>
    </dgm:pt>
    <dgm:pt modelId="{435E6B62-0223-4F91-B4BD-4B3475685963}">
      <dgm:prSet phldrT="[Текст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/>
            <a:t>Родительский потенциал</a:t>
          </a:r>
          <a:endParaRPr lang="ru-RU" sz="2000" dirty="0"/>
        </a:p>
      </dgm:t>
    </dgm:pt>
    <dgm:pt modelId="{354AA44D-1B88-4212-8D92-FF187E31779C}" type="parTrans" cxnId="{4B7D9A99-93B3-4017-822D-7475A9A5E8F2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31077544-2519-4D6D-9FC1-A9A7177FEAED}" type="sibTrans" cxnId="{4B7D9A99-93B3-4017-822D-7475A9A5E8F2}">
      <dgm:prSet/>
      <dgm:spPr/>
      <dgm:t>
        <a:bodyPr/>
        <a:lstStyle/>
        <a:p>
          <a:endParaRPr lang="ru-RU"/>
        </a:p>
      </dgm:t>
    </dgm:pt>
    <dgm:pt modelId="{1CD6DA11-185F-4ED8-81F7-4AF698B9EDDC}">
      <dgm:prSet phldrT="[Текст]" custT="1"/>
      <dgm:spPr>
        <a:solidFill>
          <a:srgbClr val="00B050"/>
        </a:solidFill>
      </dgm:spPr>
      <dgm:t>
        <a:bodyPr lIns="0" tIns="0" rIns="0" bIns="0" anchor="ctr" anchorCtr="1"/>
        <a:lstStyle/>
        <a:p>
          <a:r>
            <a:rPr lang="ru-RU" sz="2000" dirty="0" smtClean="0"/>
            <a:t>Общественный потенциал</a:t>
          </a:r>
          <a:endParaRPr lang="ru-RU" sz="2000" dirty="0"/>
        </a:p>
      </dgm:t>
    </dgm:pt>
    <dgm:pt modelId="{C053CF87-ADBB-4316-8A62-083908EB707A}" type="parTrans" cxnId="{5E3723F4-2B50-4266-9CBD-FBE2B60C69C2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C11DFC6B-5A51-484F-8324-F21DAEE576E7}" type="sibTrans" cxnId="{5E3723F4-2B50-4266-9CBD-FBE2B60C69C2}">
      <dgm:prSet/>
      <dgm:spPr/>
      <dgm:t>
        <a:bodyPr/>
        <a:lstStyle/>
        <a:p>
          <a:endParaRPr lang="ru-RU"/>
        </a:p>
      </dgm:t>
    </dgm:pt>
    <dgm:pt modelId="{98140E02-2A61-4CB9-8013-03CCBB53DE0A}" type="pres">
      <dgm:prSet presAssocID="{53BE5634-1989-4FA6-A587-C111DDCF9C0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D28C1B-AD4B-4465-88D9-9F04D13A2ED4}" type="pres">
      <dgm:prSet presAssocID="{1B5022C3-BFDD-471B-8840-027B458A798A}" presName="centerShape" presStyleLbl="node0" presStyleIdx="0" presStyleCnt="1" custScaleX="110925" custScaleY="106866" custLinFactNeighborX="36" custLinFactNeighborY="-7020"/>
      <dgm:spPr/>
      <dgm:t>
        <a:bodyPr/>
        <a:lstStyle/>
        <a:p>
          <a:endParaRPr lang="ru-RU"/>
        </a:p>
      </dgm:t>
    </dgm:pt>
    <dgm:pt modelId="{44A4A109-906E-4C50-8754-FEAEF0C1C37B}" type="pres">
      <dgm:prSet presAssocID="{FE7B516F-264E-4DCA-A7F0-60DF278FED0E}" presName="parTrans" presStyleLbl="bgSibTrans2D1" presStyleIdx="0" presStyleCnt="3" custLinFactNeighborX="13801" custLinFactNeighborY="-24414"/>
      <dgm:spPr/>
      <dgm:t>
        <a:bodyPr/>
        <a:lstStyle/>
        <a:p>
          <a:endParaRPr lang="ru-RU"/>
        </a:p>
      </dgm:t>
    </dgm:pt>
    <dgm:pt modelId="{1D25DEC7-6D70-4F8E-8B85-8343B09B3BD9}" type="pres">
      <dgm:prSet presAssocID="{D5998865-8166-49CB-AAA1-9AD897B05B5B}" presName="node" presStyleLbl="node1" presStyleIdx="0" presStyleCnt="3" custScaleX="136374" custScaleY="68508" custRadScaleRad="140046" custRadScaleInc="4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3FBAE-1536-4562-8CE4-9BF4302B23EE}" type="pres">
      <dgm:prSet presAssocID="{354AA44D-1B88-4212-8D92-FF187E31779C}" presName="parTrans" presStyleLbl="bgSibTrans2D1" presStyleIdx="1" presStyleCnt="3" custLinFactNeighborY="15496"/>
      <dgm:spPr/>
      <dgm:t>
        <a:bodyPr/>
        <a:lstStyle/>
        <a:p>
          <a:endParaRPr lang="ru-RU"/>
        </a:p>
      </dgm:t>
    </dgm:pt>
    <dgm:pt modelId="{1F42C616-0255-4AF0-9AD4-00DC026030DE}" type="pres">
      <dgm:prSet presAssocID="{435E6B62-0223-4F91-B4BD-4B3475685963}" presName="node" presStyleLbl="node1" presStyleIdx="1" presStyleCnt="3" custScaleX="136295" custScaleY="68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5E21A-3163-4FA8-B795-8A41375C1781}" type="pres">
      <dgm:prSet presAssocID="{C053CF87-ADBB-4316-8A62-083908EB707A}" presName="parTrans" presStyleLbl="bgSibTrans2D1" presStyleIdx="2" presStyleCnt="3" custLinFactNeighborX="-14272" custLinFactNeighborY="-25760" custRadScaleRad="201821" custRadScaleInc="-2147483648"/>
      <dgm:spPr/>
      <dgm:t>
        <a:bodyPr/>
        <a:lstStyle/>
        <a:p>
          <a:endParaRPr lang="ru-RU"/>
        </a:p>
      </dgm:t>
    </dgm:pt>
    <dgm:pt modelId="{623D9EF4-0A6D-45FD-9F1F-0CA1775A3530}" type="pres">
      <dgm:prSet presAssocID="{1CD6DA11-185F-4ED8-81F7-4AF698B9EDDC}" presName="node" presStyleLbl="node1" presStyleIdx="2" presStyleCnt="3" custScaleX="136295" custScaleY="68466" custRadScaleRad="144752" custRadScaleInc="-2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97D0C0-0E69-4178-88BF-729972AD1A6E}" type="presOf" srcId="{1CD6DA11-185F-4ED8-81F7-4AF698B9EDDC}" destId="{623D9EF4-0A6D-45FD-9F1F-0CA1775A3530}" srcOrd="0" destOrd="0" presId="urn:microsoft.com/office/officeart/2005/8/layout/radial4"/>
    <dgm:cxn modelId="{5E3723F4-2B50-4266-9CBD-FBE2B60C69C2}" srcId="{1B5022C3-BFDD-471B-8840-027B458A798A}" destId="{1CD6DA11-185F-4ED8-81F7-4AF698B9EDDC}" srcOrd="2" destOrd="0" parTransId="{C053CF87-ADBB-4316-8A62-083908EB707A}" sibTransId="{C11DFC6B-5A51-484F-8324-F21DAEE576E7}"/>
    <dgm:cxn modelId="{A6DEA939-7977-4B20-8B6A-896A55D2FCD0}" type="presOf" srcId="{53BE5634-1989-4FA6-A587-C111DDCF9C0B}" destId="{98140E02-2A61-4CB9-8013-03CCBB53DE0A}" srcOrd="0" destOrd="0" presId="urn:microsoft.com/office/officeart/2005/8/layout/radial4"/>
    <dgm:cxn modelId="{ADC5FB66-7B02-4D5D-9F26-0C2B7D6DEE32}" type="presOf" srcId="{C053CF87-ADBB-4316-8A62-083908EB707A}" destId="{94B5E21A-3163-4FA8-B795-8A41375C1781}" srcOrd="0" destOrd="0" presId="urn:microsoft.com/office/officeart/2005/8/layout/radial4"/>
    <dgm:cxn modelId="{EAF9B7D7-552F-4F56-9F37-2C4D2EB73946}" type="presOf" srcId="{D5998865-8166-49CB-AAA1-9AD897B05B5B}" destId="{1D25DEC7-6D70-4F8E-8B85-8343B09B3BD9}" srcOrd="0" destOrd="0" presId="urn:microsoft.com/office/officeart/2005/8/layout/radial4"/>
    <dgm:cxn modelId="{CA87080B-77AE-4B73-9244-FF74FC42D7A2}" type="presOf" srcId="{435E6B62-0223-4F91-B4BD-4B3475685963}" destId="{1F42C616-0255-4AF0-9AD4-00DC026030DE}" srcOrd="0" destOrd="0" presId="urn:microsoft.com/office/officeart/2005/8/layout/radial4"/>
    <dgm:cxn modelId="{CD794499-2B01-497D-AF95-F1B80D273F59}" type="presOf" srcId="{FE7B516F-264E-4DCA-A7F0-60DF278FED0E}" destId="{44A4A109-906E-4C50-8754-FEAEF0C1C37B}" srcOrd="0" destOrd="0" presId="urn:microsoft.com/office/officeart/2005/8/layout/radial4"/>
    <dgm:cxn modelId="{4B7D9A99-93B3-4017-822D-7475A9A5E8F2}" srcId="{1B5022C3-BFDD-471B-8840-027B458A798A}" destId="{435E6B62-0223-4F91-B4BD-4B3475685963}" srcOrd="1" destOrd="0" parTransId="{354AA44D-1B88-4212-8D92-FF187E31779C}" sibTransId="{31077544-2519-4D6D-9FC1-A9A7177FEAED}"/>
    <dgm:cxn modelId="{7572FE0E-199C-4566-9098-60B5442621C3}" srcId="{53BE5634-1989-4FA6-A587-C111DDCF9C0B}" destId="{1B5022C3-BFDD-471B-8840-027B458A798A}" srcOrd="0" destOrd="0" parTransId="{1FE9FD13-9DEC-451F-846B-69F998C7BE4B}" sibTransId="{82A1799C-F2EB-49E2-BF97-C6A1204361C6}"/>
    <dgm:cxn modelId="{4E53B998-F32A-4A90-B12E-ACBAD712ABCB}" srcId="{1B5022C3-BFDD-471B-8840-027B458A798A}" destId="{D5998865-8166-49CB-AAA1-9AD897B05B5B}" srcOrd="0" destOrd="0" parTransId="{FE7B516F-264E-4DCA-A7F0-60DF278FED0E}" sibTransId="{8C4AF131-5958-4077-A51E-43B26EA358C3}"/>
    <dgm:cxn modelId="{EBBD0B0E-BFCC-4072-8C85-8DECC50FCF6D}" type="presOf" srcId="{354AA44D-1B88-4212-8D92-FF187E31779C}" destId="{4463FBAE-1536-4562-8CE4-9BF4302B23EE}" srcOrd="0" destOrd="0" presId="urn:microsoft.com/office/officeart/2005/8/layout/radial4"/>
    <dgm:cxn modelId="{CE2F2418-C3A4-4C4F-BA19-1A89CB72BA63}" type="presOf" srcId="{1B5022C3-BFDD-471B-8840-027B458A798A}" destId="{9DD28C1B-AD4B-4465-88D9-9F04D13A2ED4}" srcOrd="0" destOrd="0" presId="urn:microsoft.com/office/officeart/2005/8/layout/radial4"/>
    <dgm:cxn modelId="{1DF0FE36-DF87-4185-B9B8-1C6F03452FE2}" type="presParOf" srcId="{98140E02-2A61-4CB9-8013-03CCBB53DE0A}" destId="{9DD28C1B-AD4B-4465-88D9-9F04D13A2ED4}" srcOrd="0" destOrd="0" presId="urn:microsoft.com/office/officeart/2005/8/layout/radial4"/>
    <dgm:cxn modelId="{20B41A4B-147E-4023-9529-EB46D0ED74C1}" type="presParOf" srcId="{98140E02-2A61-4CB9-8013-03CCBB53DE0A}" destId="{44A4A109-906E-4C50-8754-FEAEF0C1C37B}" srcOrd="1" destOrd="0" presId="urn:microsoft.com/office/officeart/2005/8/layout/radial4"/>
    <dgm:cxn modelId="{61E4F7DB-E576-4F66-9256-4B3FEB5AC7F9}" type="presParOf" srcId="{98140E02-2A61-4CB9-8013-03CCBB53DE0A}" destId="{1D25DEC7-6D70-4F8E-8B85-8343B09B3BD9}" srcOrd="2" destOrd="0" presId="urn:microsoft.com/office/officeart/2005/8/layout/radial4"/>
    <dgm:cxn modelId="{4D51252B-4353-4E52-8166-A88976166D47}" type="presParOf" srcId="{98140E02-2A61-4CB9-8013-03CCBB53DE0A}" destId="{4463FBAE-1536-4562-8CE4-9BF4302B23EE}" srcOrd="3" destOrd="0" presId="urn:microsoft.com/office/officeart/2005/8/layout/radial4"/>
    <dgm:cxn modelId="{99059965-DC33-4B80-9926-1928B6FE0EAC}" type="presParOf" srcId="{98140E02-2A61-4CB9-8013-03CCBB53DE0A}" destId="{1F42C616-0255-4AF0-9AD4-00DC026030DE}" srcOrd="4" destOrd="0" presId="urn:microsoft.com/office/officeart/2005/8/layout/radial4"/>
    <dgm:cxn modelId="{753B1B70-9923-4A3F-B944-04D1F0F66C31}" type="presParOf" srcId="{98140E02-2A61-4CB9-8013-03CCBB53DE0A}" destId="{94B5E21A-3163-4FA8-B795-8A41375C1781}" srcOrd="5" destOrd="0" presId="urn:microsoft.com/office/officeart/2005/8/layout/radial4"/>
    <dgm:cxn modelId="{D3103E67-55B4-4782-B844-399F8E8A9E7D}" type="presParOf" srcId="{98140E02-2A61-4CB9-8013-03CCBB53DE0A}" destId="{623D9EF4-0A6D-45FD-9F1F-0CA1775A353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9371A4-7BBD-4A05-9671-A77F215389C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D731AE-DDF0-453A-BAE4-FD47346AD257}">
      <dgm:prSet phldrT="[Текст]" custT="1"/>
      <dgm:spPr/>
      <dgm:t>
        <a:bodyPr/>
        <a:lstStyle/>
        <a:p>
          <a:pPr algn="ctr"/>
          <a:r>
            <a:rPr lang="ru-RU" sz="1800" dirty="0" smtClean="0"/>
            <a:t>Организация круглых столов для педагогов</a:t>
          </a:r>
          <a:endParaRPr lang="ru-RU" sz="1800" dirty="0"/>
        </a:p>
      </dgm:t>
    </dgm:pt>
    <dgm:pt modelId="{CC2BEA03-7DB6-4F50-AF26-69A4607851DE}" type="parTrans" cxnId="{7F1826EC-28C5-4386-AFCA-C361AAFE57A8}">
      <dgm:prSet/>
      <dgm:spPr/>
      <dgm:t>
        <a:bodyPr/>
        <a:lstStyle/>
        <a:p>
          <a:endParaRPr lang="ru-RU"/>
        </a:p>
      </dgm:t>
    </dgm:pt>
    <dgm:pt modelId="{002D9CC2-7EF2-429A-8A22-C45DCF770339}" type="sibTrans" cxnId="{7F1826EC-28C5-4386-AFCA-C361AAFE57A8}">
      <dgm:prSet/>
      <dgm:spPr/>
      <dgm:t>
        <a:bodyPr/>
        <a:lstStyle/>
        <a:p>
          <a:endParaRPr lang="ru-RU"/>
        </a:p>
      </dgm:t>
    </dgm:pt>
    <dgm:pt modelId="{DAC88615-B22D-44E7-A432-2B1F69543F77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800" dirty="0" smtClean="0"/>
            <a:t>Проведение региональных</a:t>
          </a:r>
        </a:p>
        <a:p>
          <a:pPr algn="ctr">
            <a:spcAft>
              <a:spcPts val="0"/>
            </a:spcAft>
          </a:pPr>
          <a:r>
            <a:rPr lang="ru-RU" sz="1800" dirty="0" smtClean="0"/>
            <a:t>семинаров</a:t>
          </a:r>
        </a:p>
        <a:p>
          <a:pPr algn="l">
            <a:spcAft>
              <a:spcPct val="35000"/>
            </a:spcAft>
          </a:pPr>
          <a:endParaRPr lang="ru-RU" sz="1200" dirty="0" smtClean="0"/>
        </a:p>
        <a:p>
          <a:pPr algn="l">
            <a:spcAft>
              <a:spcPct val="35000"/>
            </a:spcAft>
          </a:pPr>
          <a:r>
            <a:rPr lang="ru-RU" sz="1200" dirty="0" smtClean="0"/>
            <a:t> </a:t>
          </a:r>
          <a:endParaRPr lang="ru-RU" sz="1200" dirty="0"/>
        </a:p>
      </dgm:t>
    </dgm:pt>
    <dgm:pt modelId="{0452D7D9-913F-451F-B797-3FDB83E70293}" type="parTrans" cxnId="{643647B4-D22F-447C-90BE-9917AC3727C7}">
      <dgm:prSet/>
      <dgm:spPr/>
      <dgm:t>
        <a:bodyPr/>
        <a:lstStyle/>
        <a:p>
          <a:endParaRPr lang="ru-RU"/>
        </a:p>
      </dgm:t>
    </dgm:pt>
    <dgm:pt modelId="{60A4B47E-9B69-4A52-9EF0-02274B58C8B0}" type="sibTrans" cxnId="{643647B4-D22F-447C-90BE-9917AC3727C7}">
      <dgm:prSet/>
      <dgm:spPr/>
      <dgm:t>
        <a:bodyPr/>
        <a:lstStyle/>
        <a:p>
          <a:endParaRPr lang="ru-RU"/>
        </a:p>
      </dgm:t>
    </dgm:pt>
    <dgm:pt modelId="{32867888-7CA7-42BA-8222-1F89E970DFC6}" type="pres">
      <dgm:prSet presAssocID="{AD9371A4-7BBD-4A05-9671-A77F215389C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0DFB33-F810-40A5-AA64-6F9792E91510}" type="pres">
      <dgm:prSet presAssocID="{AD9371A4-7BBD-4A05-9671-A77F215389C4}" presName="arrow" presStyleLbl="bgShp" presStyleIdx="0" presStyleCnt="1" custLinFactNeighborX="31556" custLinFactNeighborY="-1443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46BA2ECB-AD86-440C-9B3A-3ED54CB6A069}" type="pres">
      <dgm:prSet presAssocID="{AD9371A4-7BBD-4A05-9671-A77F215389C4}" presName="arrowDiagram2" presStyleCnt="0"/>
      <dgm:spPr/>
    </dgm:pt>
    <dgm:pt modelId="{8E82176B-26A2-4CD4-BA85-A7B6EB782A95}" type="pres">
      <dgm:prSet presAssocID="{AAD731AE-DDF0-453A-BAE4-FD47346AD257}" presName="bullet2a" presStyleLbl="node1" presStyleIdx="0" presStyleCnt="2" custScaleX="720208" custScaleY="720208" custLinFactX="-130092" custLinFactY="100000" custLinFactNeighborX="-200000" custLinFactNeighborY="19433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A5190A-6BF8-411C-9E23-02AC7A49131D}" type="pres">
      <dgm:prSet presAssocID="{AAD731AE-DDF0-453A-BAE4-FD47346AD257}" presName="textBox2a" presStyleLbl="revTx" presStyleIdx="0" presStyleCnt="2" custScaleX="70408" custScaleY="31487" custLinFactNeighborX="26625" custLinFactNeighborY="-24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CDB67-3BCA-41BA-8ED6-11B8FCD3B1D1}" type="pres">
      <dgm:prSet presAssocID="{DAC88615-B22D-44E7-A432-2B1F69543F77}" presName="bullet2b" presStyleLbl="node1" presStyleIdx="1" presStyleCnt="2" custScaleX="420121" custScaleY="420121" custLinFactX="45425" custLinFactNeighborX="100000" custLinFactNeighborY="-5970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165B613-7C20-425E-8ED3-C9F65A4D0046}" type="pres">
      <dgm:prSet presAssocID="{DAC88615-B22D-44E7-A432-2B1F69543F77}" presName="textBox2b" presStyleLbl="revTx" presStyleIdx="1" presStyleCnt="2" custScaleX="63066" custScaleY="23254" custLinFactX="-38997" custLinFactNeighborX="-100000" custLinFactNeighborY="39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E7D130-29FD-4B9F-9294-D0E4C8DCCCA6}" type="presOf" srcId="{AAD731AE-DDF0-453A-BAE4-FD47346AD257}" destId="{55A5190A-6BF8-411C-9E23-02AC7A49131D}" srcOrd="0" destOrd="0" presId="urn:microsoft.com/office/officeart/2005/8/layout/arrow2"/>
    <dgm:cxn modelId="{AB67B60A-3E1D-4B68-8884-F9E807F317AF}" type="presOf" srcId="{AD9371A4-7BBD-4A05-9671-A77F215389C4}" destId="{32867888-7CA7-42BA-8222-1F89E970DFC6}" srcOrd="0" destOrd="0" presId="urn:microsoft.com/office/officeart/2005/8/layout/arrow2"/>
    <dgm:cxn modelId="{DEEC485E-3082-4A0A-865D-173790BBC0A9}" type="presOf" srcId="{DAC88615-B22D-44E7-A432-2B1F69543F77}" destId="{A165B613-7C20-425E-8ED3-C9F65A4D0046}" srcOrd="0" destOrd="0" presId="urn:microsoft.com/office/officeart/2005/8/layout/arrow2"/>
    <dgm:cxn modelId="{643647B4-D22F-447C-90BE-9917AC3727C7}" srcId="{AD9371A4-7BBD-4A05-9671-A77F215389C4}" destId="{DAC88615-B22D-44E7-A432-2B1F69543F77}" srcOrd="1" destOrd="0" parTransId="{0452D7D9-913F-451F-B797-3FDB83E70293}" sibTransId="{60A4B47E-9B69-4A52-9EF0-02274B58C8B0}"/>
    <dgm:cxn modelId="{7F1826EC-28C5-4386-AFCA-C361AAFE57A8}" srcId="{AD9371A4-7BBD-4A05-9671-A77F215389C4}" destId="{AAD731AE-DDF0-453A-BAE4-FD47346AD257}" srcOrd="0" destOrd="0" parTransId="{CC2BEA03-7DB6-4F50-AF26-69A4607851DE}" sibTransId="{002D9CC2-7EF2-429A-8A22-C45DCF770339}"/>
    <dgm:cxn modelId="{626A2BB5-DA24-4A52-BB0E-5629CAEBFD2D}" type="presParOf" srcId="{32867888-7CA7-42BA-8222-1F89E970DFC6}" destId="{D70DFB33-F810-40A5-AA64-6F9792E91510}" srcOrd="0" destOrd="0" presId="urn:microsoft.com/office/officeart/2005/8/layout/arrow2"/>
    <dgm:cxn modelId="{4E931C87-242E-46B7-B361-B2D3BFC2F2B2}" type="presParOf" srcId="{32867888-7CA7-42BA-8222-1F89E970DFC6}" destId="{46BA2ECB-AD86-440C-9B3A-3ED54CB6A069}" srcOrd="1" destOrd="0" presId="urn:microsoft.com/office/officeart/2005/8/layout/arrow2"/>
    <dgm:cxn modelId="{24F4EE65-0447-4F6B-997C-1A0245EF0138}" type="presParOf" srcId="{46BA2ECB-AD86-440C-9B3A-3ED54CB6A069}" destId="{8E82176B-26A2-4CD4-BA85-A7B6EB782A95}" srcOrd="0" destOrd="0" presId="urn:microsoft.com/office/officeart/2005/8/layout/arrow2"/>
    <dgm:cxn modelId="{88BA1AB8-2F9B-49C4-B3BC-F3B63568331A}" type="presParOf" srcId="{46BA2ECB-AD86-440C-9B3A-3ED54CB6A069}" destId="{55A5190A-6BF8-411C-9E23-02AC7A49131D}" srcOrd="1" destOrd="0" presId="urn:microsoft.com/office/officeart/2005/8/layout/arrow2"/>
    <dgm:cxn modelId="{4FAE446C-5AAE-4744-BF98-2228A3B11F1C}" type="presParOf" srcId="{46BA2ECB-AD86-440C-9B3A-3ED54CB6A069}" destId="{D25CDB67-3BCA-41BA-8ED6-11B8FCD3B1D1}" srcOrd="2" destOrd="0" presId="urn:microsoft.com/office/officeart/2005/8/layout/arrow2"/>
    <dgm:cxn modelId="{B257D5F2-642C-43AB-BB96-8F41827D490A}" type="presParOf" srcId="{46BA2ECB-AD86-440C-9B3A-3ED54CB6A069}" destId="{A165B613-7C20-425E-8ED3-C9F65A4D0046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D28C1B-AD4B-4465-88D9-9F04D13A2ED4}">
      <dsp:nvSpPr>
        <dsp:cNvPr id="0" name=""/>
        <dsp:cNvSpPr/>
      </dsp:nvSpPr>
      <dsp:spPr>
        <a:xfrm>
          <a:off x="3500413" y="1736757"/>
          <a:ext cx="2147558" cy="206897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3500413" y="1736757"/>
        <a:ext cx="2147558" cy="2068974"/>
      </dsp:txXfrm>
    </dsp:sp>
    <dsp:sp modelId="{44A4A109-906E-4C50-8754-FEAEF0C1C37B}">
      <dsp:nvSpPr>
        <dsp:cNvPr id="0" name=""/>
        <dsp:cNvSpPr/>
      </dsp:nvSpPr>
      <dsp:spPr>
        <a:xfrm rot="12767137">
          <a:off x="1880601" y="1130837"/>
          <a:ext cx="2166484" cy="55177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5DEC7-6D70-4F8E-8B85-8343B09B3BD9}">
      <dsp:nvSpPr>
        <dsp:cNvPr id="0" name=""/>
        <dsp:cNvSpPr/>
      </dsp:nvSpPr>
      <dsp:spPr>
        <a:xfrm>
          <a:off x="500037" y="450849"/>
          <a:ext cx="2508249" cy="1008023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Педагогический потенциал</a:t>
          </a:r>
          <a:endParaRPr lang="ru-RU" sz="2000" kern="1200" dirty="0"/>
        </a:p>
      </dsp:txBody>
      <dsp:txXfrm>
        <a:off x="500037" y="450849"/>
        <a:ext cx="2508249" cy="1008023"/>
      </dsp:txXfrm>
    </dsp:sp>
    <dsp:sp modelId="{4463FBAE-1536-4562-8CE4-9BF4302B23EE}">
      <dsp:nvSpPr>
        <dsp:cNvPr id="0" name=""/>
        <dsp:cNvSpPr/>
      </dsp:nvSpPr>
      <dsp:spPr>
        <a:xfrm rot="16197121">
          <a:off x="4029498" y="939810"/>
          <a:ext cx="1086640" cy="55177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2C616-0255-4AF0-9AD4-00DC026030DE}">
      <dsp:nvSpPr>
        <dsp:cNvPr id="0" name=""/>
        <dsp:cNvSpPr/>
      </dsp:nvSpPr>
      <dsp:spPr>
        <a:xfrm>
          <a:off x="3318964" y="83171"/>
          <a:ext cx="2506796" cy="100740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Родительский потенциал</a:t>
          </a:r>
          <a:endParaRPr lang="ru-RU" sz="2000" kern="1200" dirty="0"/>
        </a:p>
      </dsp:txBody>
      <dsp:txXfrm>
        <a:off x="3318964" y="83171"/>
        <a:ext cx="2506796" cy="1007405"/>
      </dsp:txXfrm>
    </dsp:sp>
    <dsp:sp modelId="{94B5E21A-3163-4FA8-B795-8A41375C1781}">
      <dsp:nvSpPr>
        <dsp:cNvPr id="0" name=""/>
        <dsp:cNvSpPr/>
      </dsp:nvSpPr>
      <dsp:spPr>
        <a:xfrm rot="19710611">
          <a:off x="5099781" y="1132660"/>
          <a:ext cx="2282458" cy="55177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D9EF4-0A6D-45FD-9F1F-0CA1775A3530}">
      <dsp:nvSpPr>
        <dsp:cNvPr id="0" name=""/>
        <dsp:cNvSpPr/>
      </dsp:nvSpPr>
      <dsp:spPr>
        <a:xfrm>
          <a:off x="6286528" y="450863"/>
          <a:ext cx="2506796" cy="1007405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Общественный потенциал</a:t>
          </a:r>
          <a:endParaRPr lang="ru-RU" sz="2000" kern="1200" dirty="0"/>
        </a:p>
      </dsp:txBody>
      <dsp:txXfrm>
        <a:off x="6286528" y="450863"/>
        <a:ext cx="2506796" cy="10074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0DFB33-F810-40A5-AA64-6F9792E91510}">
      <dsp:nvSpPr>
        <dsp:cNvPr id="0" name=""/>
        <dsp:cNvSpPr/>
      </dsp:nvSpPr>
      <dsp:spPr>
        <a:xfrm>
          <a:off x="0" y="0"/>
          <a:ext cx="8568952" cy="5355595"/>
        </a:xfrm>
        <a:prstGeom prst="swooshArrow">
          <a:avLst>
            <a:gd name="adj1" fmla="val 25000"/>
            <a:gd name="adj2" fmla="val 25000"/>
          </a:avLst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2176B-26A2-4CD4-BA85-A7B6EB782A95}">
      <dsp:nvSpPr>
        <dsp:cNvPr id="0" name=""/>
        <dsp:cNvSpPr/>
      </dsp:nvSpPr>
      <dsp:spPr>
        <a:xfrm>
          <a:off x="72248" y="2880322"/>
          <a:ext cx="2159999" cy="2159999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5190A-6BF8-411C-9E23-02AC7A49131D}">
      <dsp:nvSpPr>
        <dsp:cNvPr id="0" name=""/>
        <dsp:cNvSpPr/>
      </dsp:nvSpPr>
      <dsp:spPr>
        <a:xfrm>
          <a:off x="3295775" y="3301367"/>
          <a:ext cx="1960799" cy="720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918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круглых столов для педагогов</a:t>
          </a:r>
          <a:endParaRPr lang="ru-RU" sz="1800" kern="1200" dirty="0"/>
        </a:p>
      </dsp:txBody>
      <dsp:txXfrm>
        <a:off x="3295775" y="3301367"/>
        <a:ext cx="1960799" cy="720057"/>
      </dsp:txXfrm>
    </dsp:sp>
    <dsp:sp modelId="{D25CDB67-3BCA-41BA-8ED6-11B8FCD3B1D1}">
      <dsp:nvSpPr>
        <dsp:cNvPr id="0" name=""/>
        <dsp:cNvSpPr/>
      </dsp:nvSpPr>
      <dsp:spPr>
        <a:xfrm>
          <a:off x="4680521" y="432047"/>
          <a:ext cx="2159998" cy="2159998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5B613-7C20-425E-8ED3-C9F65A4D0046}">
      <dsp:nvSpPr>
        <dsp:cNvPr id="0" name=""/>
        <dsp:cNvSpPr/>
      </dsp:nvSpPr>
      <dsp:spPr>
        <a:xfrm>
          <a:off x="1656185" y="4548767"/>
          <a:ext cx="1756330" cy="8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431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Проведение региональных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семинаров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endParaRPr lang="ru-RU" sz="1200" kern="1200" dirty="0"/>
        </a:p>
      </dsp:txBody>
      <dsp:txXfrm>
        <a:off x="1656185" y="4548767"/>
        <a:ext cx="1756330" cy="824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86593-603A-4590-80A0-82645B348148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3B067-CAC4-47BD-88DF-FE8C3EF62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055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3B067-CAC4-47BD-88DF-FE8C3EF62B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704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290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895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182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71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486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935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60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808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4125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84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122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22CE9-C313-46A7-9F68-F53DA6737B6C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653E-44BF-4355-816E-3EE188D51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89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Социальное партнерство </a:t>
            </a:r>
          </a:p>
          <a:p>
            <a:r>
              <a:rPr lang="ru-RU" sz="3200" b="1" dirty="0" smtClean="0"/>
              <a:t>как условие эффективного развития организаций дополнительного образования детей </a:t>
            </a:r>
            <a:endParaRPr lang="ru-RU" sz="3200" dirty="0" smtClean="0"/>
          </a:p>
          <a:p>
            <a:r>
              <a:rPr lang="ru-RU" sz="3200" b="1" dirty="0" smtClean="0"/>
              <a:t>(</a:t>
            </a:r>
            <a:r>
              <a:rPr lang="ru-RU" sz="2800" b="1" dirty="0" smtClean="0"/>
              <a:t>на примере работы ГБОУ ДОД ЦДЮТТ «</a:t>
            </a:r>
            <a:r>
              <a:rPr lang="ru-RU" sz="2800" b="1" dirty="0" err="1" smtClean="0"/>
              <a:t>Охта</a:t>
            </a:r>
            <a:r>
              <a:rPr lang="ru-RU" sz="2800" b="1" dirty="0" smtClean="0"/>
              <a:t>»)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7686" y="4786322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200" b="1" dirty="0" smtClean="0"/>
              <a:t>Иванова Наталья Леонидовна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/>
              <a:t>к.т.н., директор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Государственное бюджетное образовательное учреждение дополнительного </a:t>
            </a:r>
          </a:p>
          <a:p>
            <a:pPr algn="ctr"/>
            <a:r>
              <a:rPr lang="ru-RU" dirty="0" smtClean="0"/>
              <a:t>образования детей центр детского (юношеского) технического творчества</a:t>
            </a:r>
          </a:p>
          <a:p>
            <a:pPr algn="ctr"/>
            <a:r>
              <a:rPr lang="ru-RU" dirty="0" smtClean="0"/>
              <a:t>Красногвардейского района  Санкт-Петербурга «</a:t>
            </a:r>
            <a:r>
              <a:rPr lang="ru-RU" dirty="0" err="1" smtClean="0"/>
              <a:t>Охта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F:\Фотоархив\Фото_здания_ЦДЮТТ_Охта\14.08.2013 Благоустройство\DSC_08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700704" cy="24581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3703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869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Содействие ОАО </a:t>
            </a: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30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Слотекс</a:t>
            </a:r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 развитию детского технического творчества</a:t>
            </a:r>
            <a:endParaRPr lang="ru-RU" sz="3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2671" y="3717032"/>
            <a:ext cx="473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Изготовление пирса для запуска судомоделей</a:t>
            </a:r>
            <a:endParaRPr lang="ru-RU" dirty="0"/>
          </a:p>
        </p:txBody>
      </p:sp>
      <p:pic>
        <p:nvPicPr>
          <p:cNvPr id="11" name="Picture 2" descr="H:\ФОТО\Уч. год 2012-13\судо 2012 регата осень\DSC_0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387124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C:\Users\obshiy\Desktop\ФОТО\фото для презентации\_MG_103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600400" cy="24000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F:\Рабочий стол\310 лет Адмиралтейским верфям\_MG_1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597943" cy="23986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369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60648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Районный опорный центр по безопасности дорожного движения – структурное подразделение ЦДЮТТ «</a:t>
            </a:r>
            <a:r>
              <a:rPr lang="ru-RU" sz="30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Охта</a:t>
            </a: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204864"/>
            <a:ext cx="83529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u="sng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Районная опытно-экспериментальная площадка </a:t>
            </a:r>
            <a:r>
              <a:rPr lang="ru-RU" sz="2200" b="1" u="sng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по теме</a:t>
            </a:r>
          </a:p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«Интеграция </a:t>
            </a:r>
            <a:r>
              <a:rPr lang="ru-RU" sz="2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школьного и дополнительного образования как условие формирования транспортной культуры учащихся</a:t>
            </a:r>
            <a:r>
              <a:rPr lang="ru-RU" sz="22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»</a:t>
            </a:r>
            <a:endParaRPr lang="ru-RU" sz="22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3645025"/>
            <a:ext cx="237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Созданы </a:t>
            </a:r>
            <a:r>
              <a:rPr lang="ru-RU" dirty="0"/>
              <a:t>и апробированы образовательные  программы, </a:t>
            </a:r>
            <a:r>
              <a:rPr lang="ru-RU" dirty="0" smtClean="0"/>
              <a:t>изданы учебно-методические пособия, </a:t>
            </a:r>
            <a:endParaRPr lang="en-US" dirty="0" smtClean="0"/>
          </a:p>
          <a:p>
            <a:pPr algn="ctr"/>
            <a:r>
              <a:rPr lang="ru-RU" dirty="0" smtClean="0"/>
              <a:t>разработана </a:t>
            </a:r>
            <a:r>
              <a:rPr lang="ru-RU" dirty="0"/>
              <a:t>система дистанционного обучения и ON-LINE тестирования. </a:t>
            </a:r>
          </a:p>
        </p:txBody>
      </p:sp>
      <p:pic>
        <p:nvPicPr>
          <p:cNvPr id="4098" name="Picture 2" descr="C:\Users\obshiy\Desktop\80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68" r="10848"/>
          <a:stretch/>
        </p:blipFill>
        <p:spPr bwMode="auto">
          <a:xfrm>
            <a:off x="6012160" y="3501008"/>
            <a:ext cx="2376264" cy="2434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bshiy\Desktop\ФОТО\фото для презентации\пособи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045" r="3494" b="10738"/>
          <a:stretch/>
        </p:blipFill>
        <p:spPr bwMode="auto">
          <a:xfrm>
            <a:off x="1115616" y="3440358"/>
            <a:ext cx="2016224" cy="28653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187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8698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Сотрудничество с </a:t>
            </a:r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СПб </a:t>
            </a: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Университетом МВД России и сотрудниками УГИБДД  Красногвардейского района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3428712334"/>
              </p:ext>
            </p:extLst>
          </p:nvPr>
        </p:nvGraphicFramePr>
        <p:xfrm>
          <a:off x="323528" y="1340768"/>
          <a:ext cx="8568952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21182"/>
            <a:ext cx="2160000" cy="219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3884855"/>
            <a:ext cx="3806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Общественный совет </a:t>
            </a:r>
          </a:p>
          <a:p>
            <a:pPr algn="ctr"/>
            <a:r>
              <a:rPr lang="ru-RU" dirty="0"/>
              <a:t>Санкт-Петербурга и </a:t>
            </a:r>
            <a:endParaRPr lang="ru-RU" dirty="0" smtClean="0"/>
          </a:p>
          <a:p>
            <a:pPr algn="ctr"/>
            <a:r>
              <a:rPr lang="ru-RU" dirty="0" smtClean="0"/>
              <a:t>Ленинградской </a:t>
            </a:r>
            <a:r>
              <a:rPr lang="ru-RU" dirty="0"/>
              <a:t>области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За безопасность </a:t>
            </a:r>
            <a:endParaRPr lang="ru-RU" dirty="0" smtClean="0"/>
          </a:p>
          <a:p>
            <a:pPr algn="ctr"/>
            <a:r>
              <a:rPr lang="ru-RU" dirty="0" smtClean="0"/>
              <a:t>детей </a:t>
            </a:r>
            <a:r>
              <a:rPr lang="ru-RU" dirty="0"/>
              <a:t>на дорогах»</a:t>
            </a:r>
          </a:p>
        </p:txBody>
      </p:sp>
    </p:spTree>
    <p:extLst>
      <p:ext uri="{BB962C8B-B14F-4D97-AF65-F5344CB8AC3E}">
        <p14:creationId xmlns="" xmlns:p14="http://schemas.microsoft.com/office/powerpoint/2010/main" val="714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8698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Взаимодействие с семьей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55335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Активное участие семьи </a:t>
            </a:r>
            <a:r>
              <a:rPr lang="ru-RU" dirty="0" smtClean="0"/>
              <a:t>в организации мероприятий </a:t>
            </a:r>
          </a:p>
          <a:p>
            <a:pPr algn="ctr"/>
            <a:r>
              <a:rPr lang="ru-RU" dirty="0" smtClean="0"/>
              <a:t>Программы </a:t>
            </a:r>
          </a:p>
          <a:p>
            <a:pPr algn="ctr"/>
            <a:r>
              <a:rPr lang="ru-RU" dirty="0" smtClean="0"/>
              <a:t>по </a:t>
            </a:r>
            <a:r>
              <a:rPr lang="ru-RU" dirty="0"/>
              <a:t>духовно-нравственному воспитанию «Жизнь дана на добрые дела».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642918"/>
            <a:ext cx="86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Сформирован родительский комитет для обеспечения принятия </a:t>
            </a:r>
            <a:r>
              <a:rPr lang="ru-RU" dirty="0" smtClean="0"/>
              <a:t> координированных </a:t>
            </a:r>
            <a:r>
              <a:rPr lang="ru-RU" dirty="0"/>
              <a:t>решений по </a:t>
            </a:r>
            <a:r>
              <a:rPr lang="ru-RU" dirty="0" smtClean="0"/>
              <a:t>реализации </a:t>
            </a:r>
            <a:r>
              <a:rPr lang="ru-RU" dirty="0"/>
              <a:t>Программы развития на 2014-2020 гг.</a:t>
            </a:r>
          </a:p>
        </p:txBody>
      </p:sp>
      <p:pic>
        <p:nvPicPr>
          <p:cNvPr id="6147" name="Picture 3" descr="C:\Users\obshiy\Desktop\ФОТО\фото для презентации\DSC_0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54" y="1357298"/>
            <a:ext cx="3313491" cy="22006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obshiy\Desktop\ФОТО\фото для презентации\DSC_0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834"/>
          <a:stretch/>
        </p:blipFill>
        <p:spPr bwMode="auto">
          <a:xfrm>
            <a:off x="1000100" y="4483702"/>
            <a:ext cx="2995835" cy="22314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C:\Users\obshiy\Desktop\ФОТО\фото для презентации\DSC_02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32"/>
          <a:stretch/>
        </p:blipFill>
        <p:spPr bwMode="auto">
          <a:xfrm>
            <a:off x="5172455" y="4509120"/>
            <a:ext cx="3042883" cy="21855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0204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8698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Взаимодействие с семьей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980728"/>
            <a:ext cx="86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Объединение общих усилий в вопросе строительства «Кордодрома»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территории Красногвардейского района</a:t>
            </a:r>
          </a:p>
        </p:txBody>
      </p:sp>
      <p:pic>
        <p:nvPicPr>
          <p:cNvPr id="10" name="Picture 3" descr="G:\DCIM\100NCD90\DSC_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46884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IMAG00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060848"/>
            <a:ext cx="446449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204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8698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Совместные акции</a:t>
            </a:r>
          </a:p>
        </p:txBody>
      </p:sp>
      <p:pic>
        <p:nvPicPr>
          <p:cNvPr id="5122" name="Picture 2" descr="C:\Users\obshiy\Desktop\ФОТО\фото для презентации\посади цветок2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1185"/>
            <a:ext cx="3038034" cy="20320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676394" y="3211297"/>
            <a:ext cx="232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Акции, посвященные </a:t>
            </a:r>
          </a:p>
          <a:p>
            <a:pPr algn="ctr"/>
            <a:r>
              <a:rPr lang="ru-RU" dirty="0" smtClean="0"/>
              <a:t>Дню Победы</a:t>
            </a:r>
          </a:p>
        </p:txBody>
      </p:sp>
      <p:pic>
        <p:nvPicPr>
          <p:cNvPr id="5123" name="Picture 3" descr="C:\Users\obshiy\Desktop\ФОТО\фото для презентации\DSC_0154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68" y="4009273"/>
            <a:ext cx="2998534" cy="19914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obshiy\Desktop\ФОТО\фото для презентации\DSC_1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2" y="1134616"/>
            <a:ext cx="3024336" cy="20086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Users\obshiy\Desktop\ФОТО\фото для презентации\DSC_03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720677"/>
            <a:ext cx="2465204" cy="16372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3463036" y="3443117"/>
            <a:ext cx="2340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Празднично-игровые </a:t>
            </a:r>
          </a:p>
          <a:p>
            <a:pPr algn="ctr"/>
            <a:r>
              <a:rPr lang="ru-RU" dirty="0" smtClean="0"/>
              <a:t>программы для </a:t>
            </a:r>
          </a:p>
          <a:p>
            <a:pPr algn="ctr"/>
            <a:r>
              <a:rPr lang="ru-RU" dirty="0"/>
              <a:t>воспитанников </a:t>
            </a:r>
          </a:p>
          <a:p>
            <a:pPr algn="ctr"/>
            <a:r>
              <a:rPr lang="ru-RU" dirty="0"/>
              <a:t>детских домов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308632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Мастер-классы и </a:t>
            </a:r>
            <a:r>
              <a:rPr lang="ru-RU" dirty="0"/>
              <a:t>концерты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поддержку тяжело </a:t>
            </a:r>
          </a:p>
          <a:p>
            <a:pPr algn="ctr"/>
            <a:r>
              <a:rPr lang="ru-RU" dirty="0"/>
              <a:t>больных </a:t>
            </a:r>
            <a:r>
              <a:rPr lang="ru-RU" dirty="0" smtClean="0"/>
              <a:t>детей</a:t>
            </a:r>
            <a:endParaRPr lang="ru-RU" dirty="0"/>
          </a:p>
        </p:txBody>
      </p:sp>
      <p:pic>
        <p:nvPicPr>
          <p:cNvPr id="2050" name="Picture 2" descr="C:\Users\obshiy\Desktop\ФОТО\фото для презентации\DSC_03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5" y="1832434"/>
            <a:ext cx="2409830" cy="15703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obshiy\Desktop\ФОТО\фото для презентации\DSC_01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6" y="3997587"/>
            <a:ext cx="3016128" cy="20031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0204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313483"/>
            <a:ext cx="2383200" cy="334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6438" y="160358"/>
            <a:ext cx="88890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Педагогический коллектив</a:t>
            </a:r>
            <a:endParaRPr lang="ru-RU" sz="3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078" y="857232"/>
            <a:ext cx="8100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Педагоги ЦДЮТТ «</a:t>
            </a:r>
            <a:r>
              <a:rPr lang="ru-RU" sz="2000" dirty="0" err="1" smtClean="0"/>
              <a:t>Охта</a:t>
            </a:r>
            <a:r>
              <a:rPr lang="ru-RU" sz="2000" dirty="0" smtClean="0"/>
              <a:t>» - </a:t>
            </a:r>
          </a:p>
          <a:p>
            <a:pPr algn="ctr"/>
            <a:r>
              <a:rPr lang="ru-RU" sz="2000" dirty="0" smtClean="0"/>
              <a:t>ежегодные победители и лауреаты </a:t>
            </a:r>
          </a:p>
          <a:p>
            <a:pPr algn="ctr"/>
            <a:r>
              <a:rPr lang="ru-RU" sz="2000" dirty="0" smtClean="0"/>
              <a:t>Городских педагогических конкурсов </a:t>
            </a:r>
          </a:p>
          <a:p>
            <a:pPr algn="ctr"/>
            <a:r>
              <a:rPr lang="ru-RU" sz="2000" dirty="0" smtClean="0"/>
              <a:t>«Уроки воспитания в образовании», «За нравственный подвиг учителя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2" name="Picture 4" descr="G:\17-AP-2015\1834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72" b="3601"/>
          <a:stretch/>
        </p:blipFill>
        <p:spPr bwMode="auto">
          <a:xfrm rot="5400000">
            <a:off x="3549761" y="2218991"/>
            <a:ext cx="2145166" cy="32690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G:\17-AP-2015\1837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73" t="2852" b="2485"/>
          <a:stretch/>
        </p:blipFill>
        <p:spPr bwMode="auto">
          <a:xfrm>
            <a:off x="6588224" y="2348880"/>
            <a:ext cx="2261390" cy="32138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3245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383960"/>
              </p:ext>
            </p:extLst>
          </p:nvPr>
        </p:nvGraphicFramePr>
        <p:xfrm>
          <a:off x="323528" y="4357694"/>
          <a:ext cx="2960878" cy="2190161"/>
        </p:xfrm>
        <a:graphic>
          <a:graphicData uri="http://schemas.openxmlformats.org/drawingml/2006/table">
            <a:tbl>
              <a:tblPr firstRow="1" bandRow="1"/>
              <a:tblGrid>
                <a:gridCol w="2960878"/>
              </a:tblGrid>
              <a:tr h="40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Сохраняем традиции</a:t>
                      </a:r>
                      <a:endParaRPr lang="ru-RU" sz="1800" dirty="0"/>
                    </a:p>
                  </a:txBody>
                  <a:tcPr marL="68580" marR="6858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82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169863" lvl="0" indent="-168275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/>
                        <a:t>Авто-, авиа-, </a:t>
                      </a:r>
                      <a:r>
                        <a:rPr lang="ru-RU" sz="1600" baseline="0" dirty="0" err="1" smtClean="0"/>
                        <a:t>судомоделирование</a:t>
                      </a:r>
                      <a:r>
                        <a:rPr lang="ru-RU" sz="1600" baseline="0" dirty="0" smtClean="0"/>
                        <a:t>;</a:t>
                      </a:r>
                    </a:p>
                    <a:p>
                      <a:pPr marL="169863" lvl="0" indent="-168275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/>
                        <a:t>юный стрелок;</a:t>
                      </a:r>
                    </a:p>
                    <a:p>
                      <a:pPr marL="169863" lvl="0" indent="-168275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/>
                        <a:t>начальное техническое</a:t>
                      </a:r>
                    </a:p>
                    <a:p>
                      <a:pPr marL="179388" lvl="0" indent="1588">
                        <a:buFont typeface="Arial" pitchFamily="34" charset="0"/>
                        <a:buNone/>
                      </a:pPr>
                      <a:r>
                        <a:rPr lang="ru-RU" sz="1600" baseline="0" dirty="0" smtClean="0"/>
                        <a:t>моделирование;</a:t>
                      </a:r>
                    </a:p>
                    <a:p>
                      <a:pPr marL="169863" lvl="0" indent="-168275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/>
                        <a:t>спортивное </a:t>
                      </a:r>
                      <a:r>
                        <a:rPr lang="ru-RU" sz="1600" baseline="0" dirty="0" err="1" smtClean="0"/>
                        <a:t>радиоориентирование</a:t>
                      </a:r>
                      <a:r>
                        <a:rPr lang="ru-RU" sz="1600" baseline="0" dirty="0" smtClean="0"/>
                        <a:t>.</a:t>
                      </a:r>
                    </a:p>
                  </a:txBody>
                  <a:tcPr marL="36000" marR="36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1205015"/>
              </p:ext>
            </p:extLst>
          </p:nvPr>
        </p:nvGraphicFramePr>
        <p:xfrm>
          <a:off x="5805256" y="4367831"/>
          <a:ext cx="3015216" cy="2180361"/>
        </p:xfrm>
        <a:graphic>
          <a:graphicData uri="http://schemas.openxmlformats.org/drawingml/2006/table">
            <a:tbl>
              <a:tblPr firstRow="1" bandRow="1"/>
              <a:tblGrid>
                <a:gridCol w="3015216"/>
              </a:tblGrid>
              <a:tr h="401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Внедряем инновации</a:t>
                      </a:r>
                      <a:endParaRPr lang="ru-RU" sz="1800" dirty="0"/>
                    </a:p>
                  </a:txBody>
                  <a:tcPr marL="68580" marR="6858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198438" indent="-198438">
                        <a:buFont typeface="Arial" pitchFamily="34" charset="0"/>
                        <a:buChar char="•"/>
                      </a:pPr>
                      <a:r>
                        <a:rPr lang="ru-RU" sz="1600" dirty="0" smtClean="0"/>
                        <a:t>Инновационная</a:t>
                      </a:r>
                      <a:r>
                        <a:rPr lang="ru-RU" sz="1600" baseline="0" dirty="0" smtClean="0"/>
                        <a:t> лаборатория (</a:t>
                      </a:r>
                      <a:r>
                        <a:rPr lang="en-US" sz="1600" baseline="0" dirty="0" err="1" smtClean="0"/>
                        <a:t>Innolab</a:t>
                      </a:r>
                      <a:r>
                        <a:rPr lang="ru-RU" sz="1600" baseline="0" dirty="0" smtClean="0"/>
                        <a:t>);</a:t>
                      </a:r>
                    </a:p>
                    <a:p>
                      <a:pPr marL="198438" indent="-198438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/>
                        <a:t>робототехника;</a:t>
                      </a:r>
                    </a:p>
                    <a:p>
                      <a:pPr marL="198438" indent="-198438">
                        <a:buFont typeface="Arial" pitchFamily="34" charset="0"/>
                        <a:buChar char="•"/>
                      </a:pPr>
                      <a:r>
                        <a:rPr lang="ru-RU" sz="1600" dirty="0" smtClean="0"/>
                        <a:t>аэрография;</a:t>
                      </a:r>
                    </a:p>
                    <a:p>
                      <a:pPr marL="198438" indent="-198438">
                        <a:buFont typeface="Arial" pitchFamily="34" charset="0"/>
                        <a:buChar char="•"/>
                      </a:pPr>
                      <a:r>
                        <a:rPr lang="ru-RU" sz="1600" dirty="0" smtClean="0"/>
                        <a:t>радиоуправляемое авиа- и </a:t>
                      </a:r>
                      <a:r>
                        <a:rPr lang="ru-RU" sz="1600" dirty="0" err="1" smtClean="0"/>
                        <a:t>авто</a:t>
                      </a:r>
                      <a:r>
                        <a:rPr lang="ru-RU" sz="1600" baseline="0" dirty="0" err="1" smtClean="0"/>
                        <a:t>моделирование</a:t>
                      </a:r>
                      <a:r>
                        <a:rPr lang="ru-RU" sz="1600" baseline="0" dirty="0" smtClean="0"/>
                        <a:t>;</a:t>
                      </a:r>
                    </a:p>
                    <a:p>
                      <a:pPr marL="198438" indent="-198438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/>
                        <a:t>трассовый автомоделизм.</a:t>
                      </a:r>
                      <a:r>
                        <a:rPr lang="ru-RU" sz="1600" dirty="0" smtClean="0"/>
                        <a:t> </a:t>
                      </a:r>
                    </a:p>
                  </a:txBody>
                  <a:tcPr marL="36000" marR="36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5720" y="857232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/>
              <a:t>Стратегическая цель работы педагогов Центра</a:t>
            </a:r>
            <a:r>
              <a:rPr lang="ru-RU" b="1" dirty="0" smtClean="0"/>
              <a:t> </a:t>
            </a:r>
            <a:r>
              <a:rPr lang="ru-RU" dirty="0" smtClean="0"/>
              <a:t>– создание условий для успешной социализации каждого ребенка.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6438" y="160358"/>
            <a:ext cx="88890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Педагогический коллектив</a:t>
            </a:r>
            <a:endParaRPr lang="ru-RU" sz="3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1571612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/>
              <a:t>Главная задача педагогического коллектива</a:t>
            </a:r>
            <a:r>
              <a:rPr lang="ru-RU" b="1" dirty="0" smtClean="0"/>
              <a:t> </a:t>
            </a:r>
            <a:r>
              <a:rPr lang="ru-RU" dirty="0" smtClean="0"/>
              <a:t>– развить направления деятельности, востребованные детьми, родителями, обществом в целом.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14" y="2685563"/>
            <a:ext cx="1970434" cy="27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3" y="2507036"/>
            <a:ext cx="2116735" cy="17140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obshiy\Desktop\ФОТО\фото для презентации\энергия будущег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29" y="2515045"/>
            <a:ext cx="2285403" cy="17140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71927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60648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Техническое творчество – прогресс будущего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5508968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Каникулярные мастерские</a:t>
            </a:r>
          </a:p>
        </p:txBody>
      </p:sp>
      <p:pic>
        <p:nvPicPr>
          <p:cNvPr id="3078" name="Picture 6" descr="C:\Users\obshiy\Desktop\ФОТО\фото для презентации\wMfV9Npiwf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78" r="25089"/>
          <a:stretch/>
        </p:blipFill>
        <p:spPr bwMode="auto">
          <a:xfrm>
            <a:off x="179513" y="1124744"/>
            <a:ext cx="2710208" cy="17945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563790" y="3429001"/>
            <a:ext cx="2147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Исследовательские </a:t>
            </a:r>
            <a:endParaRPr lang="ru-RU" dirty="0" smtClean="0"/>
          </a:p>
          <a:p>
            <a:pPr algn="ctr"/>
            <a:r>
              <a:rPr lang="ru-RU" dirty="0" smtClean="0"/>
              <a:t>проекты</a:t>
            </a:r>
            <a:endParaRPr lang="ru-RU" dirty="0"/>
          </a:p>
        </p:txBody>
      </p:sp>
      <p:pic>
        <p:nvPicPr>
          <p:cNvPr id="13" name="Picture 4" descr="G:\Фото_секции\Трассовый автомоделизм\Трассовый автомоделизм 21.04.13г\DSC_02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04"/>
          <a:stretch/>
        </p:blipFill>
        <p:spPr bwMode="auto">
          <a:xfrm>
            <a:off x="6228184" y="1078942"/>
            <a:ext cx="2716557" cy="18173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4" name="Picture 3" descr="G:\Фото_секции\Настольный хоккей\Настольный хоккей 07.10.12\DSC050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43"/>
          <a:stretch/>
        </p:blipFill>
        <p:spPr bwMode="auto">
          <a:xfrm>
            <a:off x="6263146" y="4636880"/>
            <a:ext cx="2701342" cy="18884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6012161" y="3284984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Спортивный азарт,</a:t>
            </a:r>
          </a:p>
          <a:p>
            <a:pPr algn="ctr"/>
            <a:r>
              <a:rPr lang="ru-RU" dirty="0" smtClean="0"/>
              <a:t> воспитание лидерских качеств</a:t>
            </a:r>
            <a:endParaRPr lang="ru-RU" dirty="0"/>
          </a:p>
        </p:txBody>
      </p:sp>
      <p:pic>
        <p:nvPicPr>
          <p:cNvPr id="18" name="Picture 2" descr="H:\Ефимовой Л.Н\Юные робототехники\DSC_00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652205"/>
            <a:ext cx="2710208" cy="18000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5" descr="G:\ФОТО\2013\10.11.2013 Первенство СПб по картингу\10.11.2013 Первенство СПб по картингу\DSC07633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97" y="3157523"/>
            <a:ext cx="2962321" cy="19831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4" descr="G:\Плакат на коллегию\2 ряд\4-а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23" y="1205966"/>
            <a:ext cx="2342155" cy="15555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0204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2599744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Новые программы </a:t>
            </a: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взаимодействия </a:t>
            </a:r>
            <a:endParaRPr lang="ru-RU" sz="30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расширят возможности для развития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личности юного петербуржца</a:t>
            </a:r>
            <a:endParaRPr lang="ru-RU" sz="3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Luba\Desktop\Новая папка\imagin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2448272" cy="20976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 descr="C:\Users\Luba\Desktop\Новая папка\uchenie_shkolnik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22" r="617"/>
          <a:stretch/>
        </p:blipFill>
        <p:spPr bwMode="auto">
          <a:xfrm>
            <a:off x="1043608" y="476672"/>
            <a:ext cx="2394981" cy="19460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C:\Users\Luba\Desktop\Новая папка\bricks-4-kidz-1-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2686"/>
            <a:ext cx="2738313" cy="20976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C:\Users\Luba\Downloads\2006wMindstormsProgramRobo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2"/>
            <a:ext cx="2351637" cy="19891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5332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72" y="404664"/>
            <a:ext cx="906854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Цели и задачи:</a:t>
            </a:r>
          </a:p>
          <a:p>
            <a:pPr algn="ctr"/>
            <a:endParaRPr lang="ru-RU" sz="30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ru-RU" sz="32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ru-RU" sz="32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980727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пределение форм и методов взаимодействия с внешними потенциальными ресурсами.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628800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 algn="just">
              <a:buFont typeface="Wingdings" pitchFamily="2" charset="2"/>
              <a:buChar char="Ø"/>
              <a:tabLst>
                <a:tab pos="363538" algn="l"/>
              </a:tabLst>
            </a:pP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беспечение общественного участия в управлении    образованием.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1988840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Р</a:t>
            </a:r>
            <a:r>
              <a:rPr lang="ru-RU" b="1" dirty="0" smtClean="0">
                <a:solidFill>
                  <a:srgbClr val="002060"/>
                </a:solidFill>
              </a:rPr>
              <a:t>асширение влияния общественного сообщества на качество образования.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0198" y="2780928"/>
            <a:ext cx="46304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Нормативные документы: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82" y="3429000"/>
            <a:ext cx="84217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0838" indent="-350838"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Федеральный Закон </a:t>
            </a:r>
            <a:r>
              <a:rPr lang="ru-RU" b="1" dirty="0">
                <a:solidFill>
                  <a:srgbClr val="002060"/>
                </a:solidFill>
              </a:rPr>
              <a:t>Российской Федерации №273-Ф3 «Об образовании в Российской Федерации» от 29.12.2012 года;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50838" indent="-350838"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Закон Санкт-Петербурга «Об </a:t>
            </a:r>
            <a:r>
              <a:rPr lang="ru-RU" b="1" dirty="0">
                <a:solidFill>
                  <a:srgbClr val="002060"/>
                </a:solidFill>
              </a:rPr>
              <a:t>образовании в Санкт-Петербурге» от 26 июня 2013 года N 461-83 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marL="350838" indent="-350838"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Концепция </a:t>
            </a:r>
            <a:r>
              <a:rPr lang="ru-RU" b="1" dirty="0">
                <a:solidFill>
                  <a:srgbClr val="002060"/>
                </a:solidFill>
              </a:rPr>
              <a:t>развития дополнительного образования детей, </a:t>
            </a:r>
            <a:r>
              <a:rPr lang="ru-RU" b="1" dirty="0" smtClean="0">
                <a:solidFill>
                  <a:srgbClr val="002060"/>
                </a:solidFill>
              </a:rPr>
              <a:t>утвержденная </a:t>
            </a:r>
            <a:r>
              <a:rPr lang="ru-RU" b="1" dirty="0">
                <a:solidFill>
                  <a:srgbClr val="002060"/>
                </a:solidFill>
              </a:rPr>
              <a:t>распоряжением Правительства Российской Федерации от 04.09.2014 года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tabLst>
                <a:tab pos="354013" algn="l"/>
              </a:tabLst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№ 1726-р</a:t>
            </a:r>
            <a:r>
              <a:rPr lang="ru-RU" b="1" dirty="0">
                <a:solidFill>
                  <a:srgbClr val="002060"/>
                </a:solidFill>
              </a:rPr>
              <a:t>;</a:t>
            </a:r>
          </a:p>
          <a:p>
            <a:pPr marL="350838" indent="-350838"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Стратегия </a:t>
            </a:r>
            <a:r>
              <a:rPr lang="ru-RU" b="1" dirty="0">
                <a:solidFill>
                  <a:srgbClr val="002060"/>
                </a:solidFill>
              </a:rPr>
              <a:t>развития системы образования Санкт-Петербурга в 2011–2020 гг. </a:t>
            </a:r>
          </a:p>
          <a:p>
            <a:pPr marL="354013">
              <a:tabLst>
                <a:tab pos="354013" algn="l"/>
              </a:tabLst>
            </a:pPr>
            <a:r>
              <a:rPr lang="ru-RU" b="1" dirty="0">
                <a:solidFill>
                  <a:srgbClr val="002060"/>
                </a:solidFill>
              </a:rPr>
              <a:t>«Петербургская Школа 2020».</a:t>
            </a:r>
          </a:p>
          <a:p>
            <a:pPr>
              <a:tabLst>
                <a:tab pos="0" algn="l"/>
              </a:tabLst>
            </a:pP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74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12170" y="1783842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4464670" y="3236859"/>
            <a:ext cx="0" cy="6241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="" xmlns:p14="http://schemas.microsoft.com/office/powerpoint/2010/main" val="1531374570"/>
              </p:ext>
            </p:extLst>
          </p:nvPr>
        </p:nvGraphicFramePr>
        <p:xfrm>
          <a:off x="0" y="620688"/>
          <a:ext cx="9144000" cy="424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73561" y="116632"/>
            <a:ext cx="5922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Создание Попечительского совета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1161" y="2571744"/>
            <a:ext cx="2342967" cy="20002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27064"/>
              </a:avLst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Попечительский совет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00" y="4857760"/>
            <a:ext cx="7143800" cy="1508105"/>
          </a:xfrm>
          <a:prstGeom prst="rect">
            <a:avLst/>
          </a:prstGeom>
          <a:ln w="635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Основные </a:t>
            </a:r>
            <a:r>
              <a:rPr lang="ru-RU" sz="2000" b="1" dirty="0" smtClean="0"/>
              <a:t>трудности: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недостаточность </a:t>
            </a:r>
            <a:r>
              <a:rPr lang="ru-RU" dirty="0"/>
              <a:t>соответствующей нормативной правовой базы, регулирующей работу </a:t>
            </a:r>
            <a:r>
              <a:rPr lang="ru-RU" dirty="0" smtClean="0"/>
              <a:t>совета;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низкая </a:t>
            </a:r>
            <a:r>
              <a:rPr lang="ru-RU" dirty="0"/>
              <a:t>заинтересованность  представителей общественности в управлении и развитии образовательной организации. </a:t>
            </a:r>
          </a:p>
        </p:txBody>
      </p:sp>
    </p:spTree>
    <p:extLst>
      <p:ext uri="{BB962C8B-B14F-4D97-AF65-F5344CB8AC3E}">
        <p14:creationId xmlns="" xmlns:p14="http://schemas.microsoft.com/office/powerpoint/2010/main" val="1261569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4143372" y="2068842"/>
            <a:ext cx="931530" cy="931530"/>
            <a:chOff x="2887164" y="1255890"/>
            <a:chExt cx="931530" cy="931530"/>
          </a:xfrm>
        </p:grpSpPr>
        <p:sp>
          <p:nvSpPr>
            <p:cNvPr id="20" name="Стрелка вниз 19"/>
            <p:cNvSpPr/>
            <p:nvPr/>
          </p:nvSpPr>
          <p:spPr>
            <a:xfrm>
              <a:off x="2887164" y="1255890"/>
              <a:ext cx="931530" cy="931530"/>
            </a:xfrm>
            <a:prstGeom prst="downArrow">
              <a:avLst>
                <a:gd name="adj1" fmla="val 55000"/>
                <a:gd name="adj2" fmla="val 45000"/>
              </a:avLst>
            </a:prstGeom>
            <a:ln>
              <a:solidFill>
                <a:srgbClr val="0070C0">
                  <a:alpha val="90000"/>
                </a:srgbClr>
              </a:solidFill>
            </a:ln>
          </p:spPr>
          <p:style>
            <a:lnRef idx="1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трелка вниз 4"/>
            <p:cNvSpPr/>
            <p:nvPr/>
          </p:nvSpPr>
          <p:spPr>
            <a:xfrm>
              <a:off x="3096758" y="1255890"/>
              <a:ext cx="512342" cy="700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1142976" y="142852"/>
            <a:ext cx="69104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Получение аналитической информации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928662" y="4069106"/>
            <a:ext cx="3286148" cy="2288852"/>
            <a:chOff x="785786" y="4069106"/>
            <a:chExt cx="3286148" cy="228885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85786" y="5000636"/>
              <a:ext cx="3286148" cy="1357322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Большинство отзывов  - положительные </a:t>
              </a:r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2643174" y="4069106"/>
              <a:ext cx="931530" cy="931530"/>
              <a:chOff x="2887164" y="1255890"/>
              <a:chExt cx="931530" cy="931530"/>
            </a:xfrm>
          </p:grpSpPr>
          <p:sp>
            <p:nvSpPr>
              <p:cNvPr id="12" name="Стрелка вниз 11"/>
              <p:cNvSpPr/>
              <p:nvPr/>
            </p:nvSpPr>
            <p:spPr>
              <a:xfrm>
                <a:off x="2887164" y="1255890"/>
                <a:ext cx="931530" cy="931530"/>
              </a:xfrm>
              <a:prstGeom prst="downArrow">
                <a:avLst>
                  <a:gd name="adj1" fmla="val 55000"/>
                  <a:gd name="adj2" fmla="val 45000"/>
                </a:avLst>
              </a:prstGeom>
              <a:ln>
                <a:solidFill>
                  <a:srgbClr val="0070C0">
                    <a:alpha val="90000"/>
                  </a:srgbClr>
                </a:solidFill>
              </a:ln>
            </p:spPr>
            <p:style>
              <a:lnRef idx="1">
                <a:scrgbClr r="0" g="0" b="0"/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Стрелка вниз 4"/>
              <p:cNvSpPr/>
              <p:nvPr/>
            </p:nvSpPr>
            <p:spPr>
              <a:xfrm>
                <a:off x="3096758" y="1255890"/>
                <a:ext cx="512342" cy="7009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3600" kern="1200"/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5000628" y="4076788"/>
            <a:ext cx="3286148" cy="2281170"/>
            <a:chOff x="5000628" y="4076788"/>
            <a:chExt cx="3286148" cy="228117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000628" y="5000636"/>
              <a:ext cx="3286148" cy="135732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Недостаточная реализация прав родителей в управлении и развитии образования</a:t>
              </a:r>
              <a:endParaRPr lang="ru-RU" dirty="0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5434102" y="4076788"/>
              <a:ext cx="931530" cy="931530"/>
              <a:chOff x="2887164" y="1255890"/>
              <a:chExt cx="931530" cy="931530"/>
            </a:xfrm>
          </p:grpSpPr>
          <p:sp>
            <p:nvSpPr>
              <p:cNvPr id="15" name="Стрелка вниз 14"/>
              <p:cNvSpPr/>
              <p:nvPr/>
            </p:nvSpPr>
            <p:spPr>
              <a:xfrm>
                <a:off x="2887164" y="1255890"/>
                <a:ext cx="931530" cy="931530"/>
              </a:xfrm>
              <a:prstGeom prst="downArrow">
                <a:avLst>
                  <a:gd name="adj1" fmla="val 55000"/>
                  <a:gd name="adj2" fmla="val 45000"/>
                </a:avLst>
              </a:prstGeom>
              <a:ln>
                <a:solidFill>
                  <a:srgbClr val="0070C0">
                    <a:alpha val="90000"/>
                  </a:srgbClr>
                </a:solidFill>
              </a:ln>
            </p:spPr>
            <p:style>
              <a:lnRef idx="1">
                <a:scrgbClr r="0" g="0" b="0"/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Стрелка вниз 4"/>
              <p:cNvSpPr/>
              <p:nvPr/>
            </p:nvSpPr>
            <p:spPr>
              <a:xfrm>
                <a:off x="3096758" y="1255890"/>
                <a:ext cx="512342" cy="7009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3600" kern="1200"/>
              </a:p>
            </p:txBody>
          </p:sp>
        </p:grpSp>
      </p:grpSp>
      <p:sp>
        <p:nvSpPr>
          <p:cNvPr id="17" name="Скругленный прямоугольник 16"/>
          <p:cNvSpPr/>
          <p:nvPr/>
        </p:nvSpPr>
        <p:spPr>
          <a:xfrm>
            <a:off x="1428728" y="785794"/>
            <a:ext cx="6215106" cy="142876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Проект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«Социально-педагогическая оценка качества дополнительного образования»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00166" y="3000372"/>
            <a:ext cx="6143668" cy="114300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Анкетирование</a:t>
            </a:r>
            <a:r>
              <a:rPr lang="ru-RU" dirty="0" smtClean="0">
                <a:solidFill>
                  <a:schemeClr val="tx1"/>
                </a:solidFill>
              </a:rPr>
              <a:t> участников образовательного процесса</a:t>
            </a:r>
          </a:p>
        </p:txBody>
      </p:sp>
    </p:spTree>
    <p:extLst>
      <p:ext uri="{BB962C8B-B14F-4D97-AF65-F5344CB8AC3E}">
        <p14:creationId xmlns="" xmlns:p14="http://schemas.microsoft.com/office/powerpoint/2010/main" val="40127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7946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Комплекс маркетинговых мероприятий по продвижению организации и созданию позитивного имиджа </a:t>
            </a:r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endParaRPr lang="ru-RU" sz="3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785926"/>
            <a:ext cx="7056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buFont typeface="Calibri" pitchFamily="34" charset="0"/>
              <a:buChar char="–"/>
            </a:pPr>
            <a:r>
              <a:rPr lang="ru-RU" sz="2000" dirty="0" smtClean="0"/>
              <a:t>Пропаганда технического творчества</a:t>
            </a:r>
          </a:p>
          <a:p>
            <a:pPr marL="261938" indent="-261938">
              <a:buFont typeface="Calibri" pitchFamily="34" charset="0"/>
              <a:buChar char="–"/>
            </a:pPr>
            <a:r>
              <a:rPr lang="ru-RU" sz="2000" dirty="0" smtClean="0"/>
              <a:t>Реклама через всевозможные источники</a:t>
            </a:r>
          </a:p>
          <a:p>
            <a:pPr marL="261938" indent="-261938">
              <a:buFont typeface="Calibri" pitchFamily="34" charset="0"/>
              <a:buChar char="–"/>
            </a:pPr>
            <a:r>
              <a:rPr lang="ru-RU" sz="2000" dirty="0" smtClean="0"/>
              <a:t>Информирование достижений через сайт и СМИ</a:t>
            </a:r>
          </a:p>
          <a:p>
            <a:pPr marL="261938" indent="-261938">
              <a:buFont typeface="Calibri" pitchFamily="34" charset="0"/>
              <a:buChar char="–"/>
            </a:pPr>
            <a:r>
              <a:rPr lang="ru-RU" sz="2000" dirty="0" smtClean="0"/>
              <a:t>Спонсорские  мероприятия </a:t>
            </a:r>
          </a:p>
          <a:p>
            <a:pPr marL="261938" indent="-261938">
              <a:buFont typeface="Calibri" pitchFamily="34" charset="0"/>
              <a:buChar char="–"/>
            </a:pPr>
            <a:r>
              <a:rPr lang="ru-RU" sz="2000" dirty="0" smtClean="0"/>
              <a:t>Участие  в  решении  социальных  проблем района и города </a:t>
            </a:r>
          </a:p>
          <a:p>
            <a:pPr marL="261938" indent="-261938">
              <a:buFont typeface="Calibri" pitchFamily="34" charset="0"/>
              <a:buChar char="–"/>
            </a:pPr>
            <a:r>
              <a:rPr lang="ru-RU" sz="2000" dirty="0" smtClean="0"/>
              <a:t>Регулярные выступления директора перед родительской, педагогической общественностью, представителями СМИ </a:t>
            </a:r>
          </a:p>
          <a:p>
            <a:pPr marL="261938" indent="-261938"/>
            <a:r>
              <a:rPr lang="ru-RU" sz="2000" dirty="0" smtClean="0"/>
              <a:t>	и другими заинтересованными лицами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2000" dirty="0" smtClean="0"/>
              <a:t>Презентации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2000" dirty="0" smtClean="0"/>
              <a:t>Организация совместных проектов </a:t>
            </a:r>
            <a:endParaRPr lang="ru-RU" sz="2000" dirty="0"/>
          </a:p>
        </p:txBody>
      </p:sp>
      <p:pic>
        <p:nvPicPr>
          <p:cNvPr id="9" name="Рисунок 8" descr="ракет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995562"/>
            <a:ext cx="5297688" cy="5291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3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7191" y="37073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Партнерские отношения с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ВГМО  МО «Большая </a:t>
            </a:r>
            <a:r>
              <a:rPr lang="ru-RU" sz="30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Охта</a:t>
            </a: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322" y="4450668"/>
            <a:ext cx="301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Благоустройство территории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3429000"/>
            <a:ext cx="3093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 smtClean="0">
              <a:solidFill>
                <a:prstClr val="black"/>
              </a:solidFill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Совместное </a:t>
            </a:r>
            <a:r>
              <a:rPr lang="ru-RU" dirty="0">
                <a:solidFill>
                  <a:prstClr val="black"/>
                </a:solidFill>
              </a:rPr>
              <a:t>проведение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гражданско-патриотических 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</a:rPr>
              <a:t>акций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78088" y="3563724"/>
            <a:ext cx="3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Праздничные мероприятия</a:t>
            </a:r>
            <a:endParaRPr lang="ru-RU" dirty="0"/>
          </a:p>
        </p:txBody>
      </p:sp>
      <p:pic>
        <p:nvPicPr>
          <p:cNvPr id="7" name="Picture 2" descr="C:\Users\obshiy\Desktop\ФОТО\фото для презентации\ветеран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53" y="1692977"/>
            <a:ext cx="2495535" cy="18800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C:\Users\obshiy\Desktop\ФОТО\фото для презентации\поздравление ветерано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64"/>
          <a:stretch/>
        </p:blipFill>
        <p:spPr bwMode="auto">
          <a:xfrm>
            <a:off x="6444208" y="4725144"/>
            <a:ext cx="2531291" cy="18308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obshiy\Desktop\ФОТО\фото для презентации\выстав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25144"/>
            <a:ext cx="246901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C:\Users\obshiy\Desktop\ФОТО\фото для презентации\концер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47" y="1494592"/>
            <a:ext cx="3164706" cy="21015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obshiy\Desktop\ФОТО\фото для презентации\DSC_10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03" b="16922"/>
          <a:stretch/>
        </p:blipFill>
        <p:spPr bwMode="auto">
          <a:xfrm>
            <a:off x="185394" y="1692977"/>
            <a:ext cx="2442390" cy="18800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F:\Фотоархив\Фото_здания_ЦДЮТТ_Охта\03.09.2013 Благоустройство\DSC_097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80"/>
          <a:stretch/>
        </p:blipFill>
        <p:spPr bwMode="auto">
          <a:xfrm>
            <a:off x="179512" y="4797152"/>
            <a:ext cx="2593186" cy="18242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60092" y="3520672"/>
            <a:ext cx="261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Обеспечение </a:t>
            </a:r>
            <a:r>
              <a:rPr lang="ru-RU" dirty="0" smtClean="0"/>
              <a:t>автотранспортом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25703" y="4398324"/>
            <a:ext cx="22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Творческие </a:t>
            </a:r>
            <a:r>
              <a:rPr lang="ru-RU" dirty="0"/>
              <a:t>выставки</a:t>
            </a:r>
          </a:p>
        </p:txBody>
      </p:sp>
    </p:spTree>
    <p:extLst>
      <p:ext uri="{BB962C8B-B14F-4D97-AF65-F5344CB8AC3E}">
        <p14:creationId xmlns="" xmlns:p14="http://schemas.microsoft.com/office/powerpoint/2010/main" val="18235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462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Партнерские отношения с 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Пожарно-спасательным отрядом и 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районным </a:t>
            </a:r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ОНД МЧС</a:t>
            </a:r>
            <a:endParaRPr lang="ru-RU" sz="3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306" y="3862789"/>
            <a:ext cx="220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Совместные </a:t>
            </a:r>
          </a:p>
          <a:p>
            <a:pPr algn="ctr"/>
            <a:r>
              <a:rPr lang="ru-RU" dirty="0"/>
              <a:t>ш</a:t>
            </a:r>
            <a:r>
              <a:rPr lang="ru-RU" dirty="0" smtClean="0"/>
              <a:t>ахматные турниры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45641" y="3863864"/>
            <a:ext cx="3006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Праздничные мероприятия,</a:t>
            </a:r>
          </a:p>
          <a:p>
            <a:pPr algn="ctr"/>
            <a:r>
              <a:rPr lang="ru-RU" dirty="0" smtClean="0"/>
              <a:t>творческие выставки</a:t>
            </a:r>
            <a:endParaRPr lang="ru-RU" dirty="0"/>
          </a:p>
        </p:txBody>
      </p:sp>
      <p:pic>
        <p:nvPicPr>
          <p:cNvPr id="4098" name="Picture 2" descr="C:\Users\obshiy\Desktop\ФОТО\фото для презентации\Пожарная ча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52" y="3011214"/>
            <a:ext cx="2669282" cy="20019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obshiy\Desktop\ФОТО\фото для презентации\шахмат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96"/>
          <a:stretch/>
        </p:blipFill>
        <p:spPr bwMode="auto">
          <a:xfrm>
            <a:off x="263323" y="1843722"/>
            <a:ext cx="2753997" cy="19372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obshiy\Desktop\ФОТО\фото для презентации\МЧС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3" r="15947"/>
          <a:stretch/>
        </p:blipFill>
        <p:spPr bwMode="auto">
          <a:xfrm>
            <a:off x="251520" y="4625855"/>
            <a:ext cx="2823542" cy="20135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obshiy\Desktop\ФОТО\фото для презентации\КВН МЧ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82" y="1830837"/>
            <a:ext cx="2612707" cy="19582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obshiy\Desktop\ФОТО\фото для презентации\DSC063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51" y="4625855"/>
            <a:ext cx="2684759" cy="20135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2639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869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Партнерские отношения с 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ОАО «Адмиралтейские верфи»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572" y="3607437"/>
            <a:ext cx="286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Городские соревнования </a:t>
            </a:r>
          </a:p>
          <a:p>
            <a:pPr algn="ctr"/>
            <a:r>
              <a:rPr lang="ru-RU" dirty="0" smtClean="0"/>
              <a:t>по судомодельному спорту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30416" y="3682335"/>
            <a:ext cx="3006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Неделя науки и техники</a:t>
            </a:r>
          </a:p>
          <a:p>
            <a:pPr algn="ctr"/>
            <a:r>
              <a:rPr lang="ru-RU" dirty="0" smtClean="0"/>
              <a:t>Красногвардейского района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028527" y="1054477"/>
            <a:ext cx="3126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0070C0"/>
                </a:solidFill>
              </a:rPr>
              <a:t>Спонсорская поддержка</a:t>
            </a:r>
          </a:p>
          <a:p>
            <a:pPr algn="ctr"/>
            <a:endParaRPr lang="ru-RU" sz="2200" dirty="0"/>
          </a:p>
        </p:txBody>
      </p:sp>
      <p:pic>
        <p:nvPicPr>
          <p:cNvPr id="2052" name="Picture 4" descr="C:\Users\obshiy\Desktop\ФОТО\фото для презентации\Соревнова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22"/>
          <a:stretch>
            <a:fillRect/>
          </a:stretch>
        </p:blipFill>
        <p:spPr bwMode="auto">
          <a:xfrm>
            <a:off x="210817" y="4379458"/>
            <a:ext cx="2921023" cy="20018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obshiy\Desktop\ФОТО\фото для презентации\Соревнованя су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16" y="1686531"/>
            <a:ext cx="2934072" cy="19584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obshiy\Desktop\ФОТО\фото для презентации\соревнования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29" y="4408574"/>
            <a:ext cx="2959132" cy="19727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obshiy\Desktop\ФОТО\фото для презентации\DSC_00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8" y="1655221"/>
            <a:ext cx="2887682" cy="19177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G:\_MG_14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817" y="3068960"/>
            <a:ext cx="2655693" cy="18218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4901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r="-1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41234" y="1772816"/>
            <a:ext cx="9465762" cy="2088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355976" y="4149080"/>
            <a:ext cx="4712568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869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Содействие </a:t>
            </a:r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ОАО </a:t>
            </a: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«Адмиралтейские верфи</a:t>
            </a:r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 реализации детских  технических проектов </a:t>
            </a:r>
            <a:endParaRPr lang="ru-RU" sz="3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1054477"/>
            <a:ext cx="3949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i="1" dirty="0" smtClean="0">
                <a:solidFill>
                  <a:srgbClr val="0070C0"/>
                </a:solidFill>
              </a:rPr>
              <a:t>Консультационная поддержка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57617" y="4005064"/>
            <a:ext cx="454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Модель подводной лодки проекта 641  </a:t>
            </a:r>
          </a:p>
          <a:p>
            <a:pPr algn="ctr"/>
            <a:r>
              <a:rPr lang="ru-RU" dirty="0" smtClean="0"/>
              <a:t>в масштабе 1:75</a:t>
            </a:r>
            <a:endParaRPr lang="ru-RU" dirty="0"/>
          </a:p>
        </p:txBody>
      </p:sp>
      <p:pic>
        <p:nvPicPr>
          <p:cNvPr id="1028" name="Picture 4" descr="C:\Users\obshiy\Desktop\ФОТО\фото для презентации\Подлод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3" t="12912" r="1"/>
          <a:stretch/>
        </p:blipFill>
        <p:spPr bwMode="auto">
          <a:xfrm>
            <a:off x="6804248" y="2924944"/>
            <a:ext cx="1991534" cy="27474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29" y="4725145"/>
            <a:ext cx="2941131" cy="20383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3" y="2209403"/>
            <a:ext cx="1510913" cy="21196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5" descr="G:\ФОТО\2014\Фото Анатолий Петрович и Лебедев Никита\DSC_0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367652" cy="22366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F:\ГРАМОТЫ СКАН\Судомодельный спорт\Трофимов\1956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12486"/>
            <a:ext cx="1533539" cy="21510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9245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2374</TotalTime>
  <Words>606</Words>
  <Application>Microsoft Office PowerPoint</Application>
  <PresentationFormat>Экран (4:3)</PresentationFormat>
  <Paragraphs>138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Согласованные действия педагогического коллектива и общественного сообщества –  залог повышения эффективности развития  организаций дополнительного образования детей</dc:title>
  <dc:creator>obshiy</dc:creator>
  <cp:lastModifiedBy>Наталья Леонидовна</cp:lastModifiedBy>
  <cp:revision>243</cp:revision>
  <cp:lastPrinted>2015-04-20T11:51:59Z</cp:lastPrinted>
  <dcterms:created xsi:type="dcterms:W3CDTF">2015-04-13T09:37:27Z</dcterms:created>
  <dcterms:modified xsi:type="dcterms:W3CDTF">2015-04-20T19:37:16Z</dcterms:modified>
</cp:coreProperties>
</file>